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oboto"/>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j+Chpr9v7lDq5d9nzKu8iv4JzT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HelveticaNeue-bold.fntdata"/><Relationship Id="rId14" Type="http://schemas.openxmlformats.org/officeDocument/2006/relationships/slide" Target="slides/slide10.xml"/><Relationship Id="rId36" Type="http://schemas.openxmlformats.org/officeDocument/2006/relationships/font" Target="fonts/HelveticaNeue-regular.fntdata"/><Relationship Id="rId17" Type="http://schemas.openxmlformats.org/officeDocument/2006/relationships/slide" Target="slides/slide13.xml"/><Relationship Id="rId39" Type="http://schemas.openxmlformats.org/officeDocument/2006/relationships/font" Target="fonts/HelveticaNeue-boldItalic.fntdata"/><Relationship Id="rId16" Type="http://schemas.openxmlformats.org/officeDocument/2006/relationships/slide" Target="slides/slide12.xml"/><Relationship Id="rId38" Type="http://schemas.openxmlformats.org/officeDocument/2006/relationships/font" Target="fonts/HelveticaNeue-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Nous sommes ravis d’être parmis vous pour vous partager ce projet de fin formation.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fr-FR"/>
              <a:t>Ce projet nous a permis de mettre en application des notions vus durant cette formation, notamment Python et Power Bi.</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6" name="Google Shape;18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20125e71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720125e717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a:t>Superposition des tendances</a:t>
            </a:r>
            <a:endParaRPr/>
          </a:p>
          <a:p>
            <a:pPr indent="0" lvl="0" marL="0" rtl="0" algn="l">
              <a:lnSpc>
                <a:spcPct val="115000"/>
              </a:lnSpc>
              <a:spcBef>
                <a:spcPts val="0"/>
              </a:spcBef>
              <a:spcAft>
                <a:spcPts val="0"/>
              </a:spcAft>
              <a:buClr>
                <a:schemeClr val="dk1"/>
              </a:buClr>
              <a:buSzPts val="1100"/>
              <a:buFont typeface="Arial"/>
              <a:buNone/>
            </a:pPr>
            <a:r>
              <a:rPr lang="fr-FR"/>
              <a:t>L’indice de confiance des entreprises a un pouvoir prédictoire sur le prix de l’immobilier</a:t>
            </a:r>
            <a:endParaRPr/>
          </a:p>
          <a:p>
            <a:pPr indent="0" lvl="0" marL="0" rtl="0" algn="l">
              <a:lnSpc>
                <a:spcPct val="115000"/>
              </a:lnSpc>
              <a:spcBef>
                <a:spcPts val="0"/>
              </a:spcBef>
              <a:spcAft>
                <a:spcPts val="0"/>
              </a:spcAft>
              <a:buClr>
                <a:schemeClr val="dk1"/>
              </a:buClr>
              <a:buSzPts val="1100"/>
              <a:buFont typeface="Arial"/>
              <a:buNone/>
            </a:pPr>
            <a:r>
              <a:rPr lang="fr-FR"/>
              <a:t>Indice confiance entreprise = KPI de l’activité économique qui anticipe les possibles changements dans la demande de l’immobolier</a:t>
            </a:r>
            <a:endParaRPr/>
          </a:p>
          <a:p>
            <a:pPr indent="0" lvl="0" marL="0" rtl="0" algn="l">
              <a:lnSpc>
                <a:spcPct val="100000"/>
              </a:lnSpc>
              <a:spcBef>
                <a:spcPts val="0"/>
              </a:spcBef>
              <a:spcAft>
                <a:spcPts val="0"/>
              </a:spcAft>
              <a:buSzPts val="1400"/>
              <a:buNone/>
            </a:pPr>
            <a:r>
              <a:t/>
            </a:r>
            <a:endParaRPr/>
          </a:p>
        </p:txBody>
      </p:sp>
      <p:sp>
        <p:nvSpPr>
          <p:cNvPr id="255" name="Google Shape;255;g2720125e717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20125e717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720125e717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a:t>Corrélation inversée</a:t>
            </a:r>
            <a:endParaRPr/>
          </a:p>
          <a:p>
            <a:pPr indent="0" lvl="0" marL="0" rtl="0" algn="l">
              <a:lnSpc>
                <a:spcPct val="115000"/>
              </a:lnSpc>
              <a:spcBef>
                <a:spcPts val="0"/>
              </a:spcBef>
              <a:spcAft>
                <a:spcPts val="0"/>
              </a:spcAft>
              <a:buClr>
                <a:schemeClr val="dk1"/>
              </a:buClr>
              <a:buSzPts val="1100"/>
              <a:buFont typeface="Arial"/>
              <a:buNone/>
            </a:pPr>
            <a:r>
              <a:rPr lang="fr-FR"/>
              <a:t>Quand les taux baissent , le nombre de transactions augmente</a:t>
            </a:r>
            <a:endParaRPr/>
          </a:p>
          <a:p>
            <a:pPr indent="0" lvl="0" marL="0" rtl="0" algn="l">
              <a:lnSpc>
                <a:spcPct val="115000"/>
              </a:lnSpc>
              <a:spcBef>
                <a:spcPts val="0"/>
              </a:spcBef>
              <a:spcAft>
                <a:spcPts val="0"/>
              </a:spcAft>
              <a:buClr>
                <a:schemeClr val="dk1"/>
              </a:buClr>
              <a:buSzPts val="1100"/>
              <a:buFont typeface="Arial"/>
              <a:buNone/>
            </a:pPr>
            <a:r>
              <a:rPr lang="fr-FR"/>
              <a:t>Quand les taux augmentent, le nombre de transaction baisse</a:t>
            </a:r>
            <a:endParaRPr/>
          </a:p>
          <a:p>
            <a:pPr indent="0" lvl="0" marL="0" rtl="0" algn="l">
              <a:lnSpc>
                <a:spcPct val="115000"/>
              </a:lnSpc>
              <a:spcBef>
                <a:spcPts val="0"/>
              </a:spcBef>
              <a:spcAft>
                <a:spcPts val="0"/>
              </a:spcAft>
              <a:buClr>
                <a:schemeClr val="dk1"/>
              </a:buClr>
              <a:buSzPts val="1100"/>
              <a:buFont typeface="Arial"/>
              <a:buNone/>
            </a:pPr>
            <a:r>
              <a:rPr lang="fr-FR"/>
              <a:t>C’est bien de le dire mais c’est encore mieux de le montrer</a:t>
            </a:r>
            <a:endParaRPr/>
          </a:p>
          <a:p>
            <a:pPr indent="0" lvl="0" marL="0" rtl="0" algn="l">
              <a:lnSpc>
                <a:spcPct val="100000"/>
              </a:lnSpc>
              <a:spcBef>
                <a:spcPts val="0"/>
              </a:spcBef>
              <a:spcAft>
                <a:spcPts val="0"/>
              </a:spcAft>
              <a:buSzPts val="1400"/>
              <a:buNone/>
            </a:pPr>
            <a:r>
              <a:t/>
            </a:r>
            <a:endParaRPr/>
          </a:p>
        </p:txBody>
      </p:sp>
      <p:sp>
        <p:nvSpPr>
          <p:cNvPr id="262" name="Google Shape;262;g2720125e717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20125e717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720125e717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a:t>L’évolution du coût de la vie a un pouvoir prédictoire sur le l’évolution du prix de l’immobilier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fr-FR"/>
              <a:t>En synthèse sur cette première partie, nous pouvons conclure que l’évolution du marché de  l’immobilier est fortement corrélé et lié aux Facteur macroéconomiques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fr-FR"/>
              <a:t>coût de la vie, taux d’interet, indice de confiance ⇒ les facteurs les + important</a:t>
            </a:r>
            <a:endParaRPr/>
          </a:p>
        </p:txBody>
      </p:sp>
      <p:sp>
        <p:nvSpPr>
          <p:cNvPr id="269" name="Google Shape;269;g2720125e717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20125e71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2720125e71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2720125e717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5454"/>
              </a:lnSpc>
              <a:spcBef>
                <a:spcPts val="0"/>
              </a:spcBef>
              <a:spcAft>
                <a:spcPts val="0"/>
              </a:spcAft>
              <a:buClr>
                <a:schemeClr val="dk1"/>
              </a:buClr>
              <a:buSzPts val="1100"/>
              <a:buFont typeface="Arial"/>
              <a:buNone/>
            </a:pPr>
            <a:r>
              <a:rPr b="1" lang="fr-FR">
                <a:solidFill>
                  <a:srgbClr val="0D0D0D"/>
                </a:solidFill>
                <a:highlight>
                  <a:srgbClr val="FFFFFF"/>
                </a:highlight>
                <a:latin typeface="Arial"/>
                <a:ea typeface="Arial"/>
                <a:cs typeface="Arial"/>
                <a:sym typeface="Arial"/>
              </a:rPr>
              <a:t>Le ratio risque / rendement :</a:t>
            </a:r>
            <a:endParaRPr b="1">
              <a:solidFill>
                <a:srgbClr val="0D0D0D"/>
              </a:solidFill>
              <a:highlight>
                <a:srgbClr val="FFFFFF"/>
              </a:highlight>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Mesure combien on peut gagner par rapport à ce qu’on risque de perdre</a:t>
            </a:r>
            <a:endParaRPr>
              <a:solidFill>
                <a:srgbClr val="0D0D0D"/>
              </a:solidFill>
              <a:highlight>
                <a:srgbClr val="FFFFFF"/>
              </a:highlight>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EX : ratio = 2,52 =&gt; pour un 1€ investi on va potentiellement gagner 2,52€</a:t>
            </a:r>
            <a:endParaRPr>
              <a:solidFill>
                <a:srgbClr val="0D0D0D"/>
              </a:solidFill>
              <a:highlight>
                <a:srgbClr val="FFFFFF"/>
              </a:highlight>
              <a:latin typeface="Arial"/>
              <a:ea typeface="Arial"/>
              <a:cs typeface="Arial"/>
              <a:sym typeface="Arial"/>
            </a:endParaRPr>
          </a:p>
          <a:p>
            <a:pPr indent="0" lvl="0" marL="0" rtl="0" algn="l">
              <a:lnSpc>
                <a:spcPct val="125454"/>
              </a:lnSpc>
              <a:spcBef>
                <a:spcPts val="800"/>
              </a:spcBef>
              <a:spcAft>
                <a:spcPts val="0"/>
              </a:spcAft>
              <a:buClr>
                <a:schemeClr val="dk1"/>
              </a:buClr>
              <a:buSzPts val="1100"/>
              <a:buFont typeface="Arial"/>
              <a:buNone/>
            </a:pPr>
            <a:r>
              <a:rPr b="1" lang="fr-FR">
                <a:solidFill>
                  <a:srgbClr val="0D0D0D"/>
                </a:solidFill>
                <a:highlight>
                  <a:srgbClr val="FFFFFF"/>
                </a:highlight>
                <a:latin typeface="Arial"/>
                <a:ea typeface="Arial"/>
                <a:cs typeface="Arial"/>
                <a:sym typeface="Arial"/>
              </a:rPr>
              <a:t>Le ratio volatilité / rendement :</a:t>
            </a:r>
            <a:endParaRPr b="1">
              <a:solidFill>
                <a:srgbClr val="0D0D0D"/>
              </a:solidFill>
              <a:highlight>
                <a:srgbClr val="FFFFFF"/>
              </a:highlight>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Mesure combien on peut gagner par rapport aux variations du marché</a:t>
            </a:r>
            <a:endParaRPr>
              <a:solidFill>
                <a:srgbClr val="0D0D0D"/>
              </a:solidFill>
              <a:highlight>
                <a:srgbClr val="FFFFFF"/>
              </a:highlight>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EX : ratio proche de 1 = l’investissement est assez stable, offre un bon rendement, malgré les fluctuations du marché national</a:t>
            </a:r>
            <a:endParaRPr>
              <a:solidFill>
                <a:srgbClr val="0D0D0D"/>
              </a:solidFill>
              <a:highlight>
                <a:srgbClr val="FFFFFF"/>
              </a:highlight>
              <a:latin typeface="Arial"/>
              <a:ea typeface="Arial"/>
              <a:cs typeface="Arial"/>
              <a:sym typeface="Arial"/>
            </a:endParaRPr>
          </a:p>
          <a:p>
            <a:pPr indent="0" lvl="0" marL="0" rtl="0" algn="l">
              <a:lnSpc>
                <a:spcPct val="125454"/>
              </a:lnSpc>
              <a:spcBef>
                <a:spcPts val="800"/>
              </a:spcBef>
              <a:spcAft>
                <a:spcPts val="0"/>
              </a:spcAft>
              <a:buClr>
                <a:schemeClr val="dk1"/>
              </a:buClr>
              <a:buSzPts val="1100"/>
              <a:buFont typeface="Arial"/>
              <a:buNone/>
            </a:pPr>
            <a:r>
              <a:rPr b="1" lang="fr-FR">
                <a:solidFill>
                  <a:srgbClr val="0D0D0D"/>
                </a:solidFill>
                <a:highlight>
                  <a:srgbClr val="FFFFFF"/>
                </a:highlight>
                <a:latin typeface="Arial"/>
                <a:ea typeface="Arial"/>
                <a:cs typeface="Arial"/>
                <a:sym typeface="Arial"/>
              </a:rPr>
              <a:t>La corrélation entre le prix régional et la moyenne national :</a:t>
            </a:r>
            <a:endParaRPr b="1">
              <a:solidFill>
                <a:srgbClr val="0D0D0D"/>
              </a:solidFill>
              <a:highlight>
                <a:srgbClr val="FFFFFF"/>
              </a:highlight>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A quel point l’investissement suit les tendances du marché</a:t>
            </a:r>
            <a:endParaRPr>
              <a:solidFill>
                <a:srgbClr val="0D0D0D"/>
              </a:solidFill>
              <a:highlight>
                <a:srgbClr val="FFFFFF"/>
              </a:highlight>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Plus la corrélation est élevée, plus l’investissement bouge en même temps que le marché</a:t>
            </a:r>
            <a:endParaRPr>
              <a:solidFill>
                <a:srgbClr val="0D0D0D"/>
              </a:solidFill>
              <a:highlight>
                <a:srgbClr val="FFFFFF"/>
              </a:highlight>
              <a:latin typeface="Arial"/>
              <a:ea typeface="Arial"/>
              <a:cs typeface="Arial"/>
              <a:sym typeface="Arial"/>
            </a:endParaRPr>
          </a:p>
          <a:p>
            <a:pPr indent="0" lvl="0" marL="0" rtl="0" algn="l">
              <a:lnSpc>
                <a:spcPct val="125454"/>
              </a:lnSpc>
              <a:spcBef>
                <a:spcPts val="800"/>
              </a:spcBef>
              <a:spcAft>
                <a:spcPts val="0"/>
              </a:spcAft>
              <a:buClr>
                <a:schemeClr val="dk1"/>
              </a:buClr>
              <a:buSzPts val="1100"/>
              <a:buFont typeface="Arial"/>
              <a:buNone/>
            </a:pPr>
            <a:r>
              <a:rPr b="1" lang="fr-FR">
                <a:solidFill>
                  <a:srgbClr val="0D0D0D"/>
                </a:solidFill>
                <a:highlight>
                  <a:srgbClr val="FFFFFF"/>
                </a:highlight>
                <a:latin typeface="Arial"/>
                <a:ea typeface="Arial"/>
                <a:cs typeface="Arial"/>
                <a:sym typeface="Arial"/>
              </a:rPr>
              <a:t>Le taux de croissance annuel composé (TCAC)</a:t>
            </a:r>
            <a:r>
              <a:rPr lang="fr-FR">
                <a:solidFill>
                  <a:srgbClr val="0D0D0D"/>
                </a:solidFill>
                <a:highlight>
                  <a:srgbClr val="FFFFFF"/>
                </a:highlight>
                <a:latin typeface="Arial"/>
                <a:ea typeface="Arial"/>
                <a:cs typeface="Arial"/>
                <a:sym typeface="Arial"/>
              </a:rPr>
              <a:t> :</a:t>
            </a:r>
            <a:endParaRPr>
              <a:solidFill>
                <a:srgbClr val="0D0D0D"/>
              </a:solidFill>
              <a:highlight>
                <a:srgbClr val="FFFFFF"/>
              </a:highlight>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0D0D0D"/>
                </a:solidFill>
                <a:highlight>
                  <a:srgbClr val="FFFFFF"/>
                </a:highlight>
                <a:latin typeface="Arial"/>
                <a:ea typeface="Arial"/>
                <a:cs typeface="Arial"/>
                <a:sym typeface="Arial"/>
              </a:rPr>
              <a:t>Mesurer combien un investissement a grandi, en moyenne, chaque année sur une période donnée. (l’évolution des prix au court du temps)</a:t>
            </a:r>
            <a:endParaRPr>
              <a:solidFill>
                <a:srgbClr val="0D0D0D"/>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282" name="Google Shape;28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f40ef975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2df40ef975a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5454"/>
              </a:lnSpc>
              <a:spcBef>
                <a:spcPts val="0"/>
              </a:spcBef>
              <a:spcAft>
                <a:spcPts val="0"/>
              </a:spcAft>
              <a:buClr>
                <a:schemeClr val="dk1"/>
              </a:buClr>
              <a:buSzPts val="1100"/>
              <a:buFont typeface="Arial"/>
              <a:buNone/>
            </a:pPr>
            <a:r>
              <a:rPr b="1" lang="fr-FR">
                <a:latin typeface="Arial"/>
                <a:ea typeface="Arial"/>
                <a:cs typeface="Arial"/>
                <a:sym typeface="Arial"/>
              </a:rPr>
              <a:t>Une région pour un bon investissement doit avoir :</a:t>
            </a:r>
            <a:endParaRPr b="1">
              <a:latin typeface="Arial"/>
              <a:ea typeface="Arial"/>
              <a:cs typeface="Arial"/>
              <a:sym typeface="Arial"/>
            </a:endParaRPr>
          </a:p>
          <a:p>
            <a:pPr indent="-228600" lvl="0" marL="457200" rtl="0" algn="l">
              <a:lnSpc>
                <a:spcPct val="115000"/>
              </a:lnSpc>
              <a:spcBef>
                <a:spcPts val="12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3F3F3F"/>
                </a:solidFill>
                <a:latin typeface="Arial"/>
                <a:ea typeface="Arial"/>
                <a:cs typeface="Arial"/>
                <a:sym typeface="Arial"/>
              </a:rPr>
              <a:t>Taux de Risque / Rendement </a:t>
            </a:r>
            <a:r>
              <a:rPr lang="fr-FR">
                <a:solidFill>
                  <a:srgbClr val="00FF00"/>
                </a:solidFill>
                <a:latin typeface="Arial"/>
                <a:ea typeface="Arial"/>
                <a:cs typeface="Arial"/>
                <a:sym typeface="Arial"/>
              </a:rPr>
              <a:t>élevé</a:t>
            </a:r>
            <a:endParaRPr>
              <a:solidFill>
                <a:srgbClr val="00FF00"/>
              </a:solidFill>
              <a:latin typeface="Arial"/>
              <a:ea typeface="Arial"/>
              <a:cs typeface="Arial"/>
              <a:sym typeface="Arial"/>
            </a:endParaRPr>
          </a:p>
          <a:p>
            <a:pPr indent="-228600" lvl="0" marL="457200" rtl="0" algn="l">
              <a:lnSpc>
                <a:spcPct val="115000"/>
              </a:lnSpc>
              <a:spcBef>
                <a:spcPts val="2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3F3F3F"/>
                </a:solidFill>
                <a:latin typeface="Arial"/>
                <a:ea typeface="Arial"/>
                <a:cs typeface="Arial"/>
                <a:sym typeface="Arial"/>
              </a:rPr>
              <a:t>Taux de Volatilité / Rendement </a:t>
            </a:r>
            <a:r>
              <a:rPr lang="fr-FR">
                <a:solidFill>
                  <a:srgbClr val="00FF00"/>
                </a:solidFill>
                <a:latin typeface="Arial"/>
                <a:ea typeface="Arial"/>
                <a:cs typeface="Arial"/>
                <a:sym typeface="Arial"/>
              </a:rPr>
              <a:t>élevé</a:t>
            </a:r>
            <a:endParaRPr>
              <a:solidFill>
                <a:srgbClr val="00FF00"/>
              </a:solidFill>
              <a:latin typeface="Arial"/>
              <a:ea typeface="Arial"/>
              <a:cs typeface="Arial"/>
              <a:sym typeface="Arial"/>
            </a:endParaRPr>
          </a:p>
          <a:p>
            <a:pPr indent="-228600" lvl="0" marL="457200" rtl="0" algn="l">
              <a:lnSpc>
                <a:spcPct val="115000"/>
              </a:lnSpc>
              <a:spcBef>
                <a:spcPts val="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3F3F3F"/>
                </a:solidFill>
                <a:latin typeface="Arial"/>
                <a:ea typeface="Arial"/>
                <a:cs typeface="Arial"/>
                <a:sym typeface="Arial"/>
              </a:rPr>
              <a:t>Corrélation avec la moyenne nationale </a:t>
            </a:r>
            <a:r>
              <a:rPr lang="fr-FR">
                <a:solidFill>
                  <a:srgbClr val="FF0000"/>
                </a:solidFill>
                <a:latin typeface="Arial"/>
                <a:ea typeface="Arial"/>
                <a:cs typeface="Arial"/>
                <a:sym typeface="Arial"/>
              </a:rPr>
              <a:t>faible</a:t>
            </a:r>
            <a:endParaRPr>
              <a:solidFill>
                <a:srgbClr val="FF0000"/>
              </a:solidFill>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solidFill>
                  <a:srgbClr val="3F3F3F"/>
                </a:solidFill>
                <a:latin typeface="Arial"/>
                <a:ea typeface="Arial"/>
                <a:cs typeface="Arial"/>
                <a:sym typeface="Arial"/>
              </a:rPr>
              <a:t>Taux de Croissance Annuel Composé </a:t>
            </a:r>
            <a:r>
              <a:rPr lang="fr-FR">
                <a:solidFill>
                  <a:srgbClr val="00FF00"/>
                </a:solidFill>
                <a:latin typeface="Arial"/>
                <a:ea typeface="Arial"/>
                <a:cs typeface="Arial"/>
                <a:sym typeface="Arial"/>
              </a:rPr>
              <a:t>élevé</a:t>
            </a:r>
            <a:endParaRPr>
              <a:solidFill>
                <a:srgbClr val="00FF00"/>
              </a:solidFill>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297" name="Google Shape;297;g2df40ef975a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5454"/>
              </a:lnSpc>
              <a:spcBef>
                <a:spcPts val="0"/>
              </a:spcBef>
              <a:spcAft>
                <a:spcPts val="0"/>
              </a:spcAft>
              <a:buClr>
                <a:schemeClr val="dk1"/>
              </a:buClr>
              <a:buSzPts val="1100"/>
              <a:buFont typeface="Arial"/>
              <a:buNone/>
            </a:pPr>
            <a:r>
              <a:rPr b="1" lang="fr-FR">
                <a:latin typeface="Arial"/>
                <a:ea typeface="Arial"/>
                <a:cs typeface="Arial"/>
                <a:sym typeface="Arial"/>
              </a:rPr>
              <a:t>Carte risque /rendement :</a:t>
            </a:r>
            <a:endParaRPr b="1">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latin typeface="Arial"/>
                <a:ea typeface="Arial"/>
                <a:cs typeface="Arial"/>
                <a:sym typeface="Arial"/>
              </a:rPr>
              <a:t>Sur cette carte de l'Espagne, nous pouvons observer les ratios risque-rendement par région.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Les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régions de Castille-et-León et d'Estrémadure ont des ratios risque-rendement</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les plus élevés. En comparaison, les trois grandes régions de Madrid, Catalogne</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et Valence, bien qu'importantes économiquement, leurs ratios moins élevés.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Castille-et-León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et Estrémadure sont attractives en termes de ratio risque-rendement, surpassant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même des régions économiquement majeures comme Madrid, Catalogne et Valence.</a:t>
            </a:r>
            <a:endParaRPr>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304" name="Google Shape;30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f40ef97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df40ef97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125454"/>
              </a:lnSpc>
              <a:spcBef>
                <a:spcPts val="0"/>
              </a:spcBef>
              <a:spcAft>
                <a:spcPts val="0"/>
              </a:spcAft>
              <a:buClr>
                <a:schemeClr val="dk1"/>
              </a:buClr>
              <a:buSzPts val="1100"/>
              <a:buFont typeface="Arial"/>
              <a:buNone/>
            </a:pPr>
            <a:r>
              <a:rPr b="1" lang="fr-FR">
                <a:latin typeface="Arial"/>
                <a:ea typeface="Arial"/>
                <a:cs typeface="Arial"/>
                <a:sym typeface="Arial"/>
              </a:rPr>
              <a:t>Carte volatilité/rendement :</a:t>
            </a:r>
            <a:endParaRPr b="1">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latin typeface="Arial"/>
                <a:ea typeface="Arial"/>
                <a:cs typeface="Arial"/>
                <a:sym typeface="Arial"/>
              </a:rPr>
              <a:t>Sur cette carte de l'Espagne, nous observons les ratios volatilité-rendement par région.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Les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4 régions (Castille-et-León, Estrémadure, Madrid et Valence) ont des ratios</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volatilité-rendement les plus élevés.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En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revanche, la Catalogne, bien qu'économiquement significative, affiche un ratio</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volatilité-rendement moins élevé, ce qui indique que les investissements sont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moins stables par rapport aux autres régions mentionnées.</a:t>
            </a:r>
            <a:endParaRPr>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320" name="Google Shape;320;g2df40ef975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125454"/>
              </a:lnSpc>
              <a:spcBef>
                <a:spcPts val="0"/>
              </a:spcBef>
              <a:spcAft>
                <a:spcPts val="0"/>
              </a:spcAft>
              <a:buClr>
                <a:schemeClr val="dk1"/>
              </a:buClr>
              <a:buSzPts val="1100"/>
              <a:buFont typeface="Arial"/>
              <a:buNone/>
            </a:pPr>
            <a:r>
              <a:rPr b="1" lang="fr-FR">
                <a:latin typeface="Arial"/>
                <a:ea typeface="Arial"/>
                <a:cs typeface="Arial"/>
                <a:sym typeface="Arial"/>
              </a:rPr>
              <a:t>Carte corrélation :</a:t>
            </a:r>
            <a:endParaRPr b="1">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latin typeface="Arial"/>
                <a:ea typeface="Arial"/>
                <a:cs typeface="Arial"/>
                <a:sym typeface="Arial"/>
              </a:rPr>
              <a:t>Sur cette carte de l'Espagne, nous pouvons observer la corrélation entre les prix régionaux et la moyenne nationale.</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Les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régions de Madrid, Valence et Catalogne se distinguent avec la corrélation la</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plus élevée. Cela signifie que les variations des prix dans ces régions suivent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de très près les fluctuations de la moyenne nationale.</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En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revanche, les régions de Castille-et-León et d'Estrémadure montrent des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corrélations plus faibles. Cela indique que les prix dans ces régions sont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moins alignés avec les tendances nationales.</a:t>
            </a:r>
            <a:endParaRPr>
              <a:latin typeface="Arial"/>
              <a:ea typeface="Arial"/>
              <a:cs typeface="Arial"/>
              <a:sym typeface="Arial"/>
            </a:endParaRPr>
          </a:p>
          <a:p>
            <a:pPr indent="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 </a:t>
            </a:r>
            <a:endParaRPr>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335" name="Google Shape;33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f40ef975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df40ef975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125454"/>
              </a:lnSpc>
              <a:spcBef>
                <a:spcPts val="0"/>
              </a:spcBef>
              <a:spcAft>
                <a:spcPts val="0"/>
              </a:spcAft>
              <a:buClr>
                <a:schemeClr val="dk1"/>
              </a:buClr>
              <a:buSzPts val="1100"/>
              <a:buFont typeface="Arial"/>
              <a:buNone/>
            </a:pPr>
            <a:r>
              <a:rPr b="1" lang="fr-FR">
                <a:latin typeface="Arial"/>
                <a:ea typeface="Arial"/>
                <a:cs typeface="Arial"/>
                <a:sym typeface="Arial"/>
              </a:rPr>
              <a:t>Carte TCAC :</a:t>
            </a:r>
            <a:endParaRPr b="1">
              <a:latin typeface="Arial"/>
              <a:ea typeface="Arial"/>
              <a:cs typeface="Arial"/>
              <a:sym typeface="Arial"/>
            </a:endParaRPr>
          </a:p>
          <a:p>
            <a:pPr indent="-228600" lvl="0" marL="457200" rtl="0" algn="l">
              <a:lnSpc>
                <a:spcPct val="125454"/>
              </a:lnSpc>
              <a:spcBef>
                <a:spcPts val="800"/>
              </a:spcBef>
              <a:spcAft>
                <a:spcPts val="0"/>
              </a:spcAft>
              <a:buClr>
                <a:schemeClr val="dk1"/>
              </a:buClr>
              <a:buSzPts val="1100"/>
              <a:buFont typeface="Arial"/>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r>
              <a:rPr lang="fr-FR">
                <a:latin typeface="Arial"/>
                <a:ea typeface="Arial"/>
                <a:cs typeface="Arial"/>
                <a:sym typeface="Arial"/>
              </a:rPr>
              <a:t>Sur cette carte de l'Espagne, nous observons le taux de croissance annuel composé sur 10 ans.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Les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régions de Castille-et-León et d'Estrémadure ont les taux de croissance les</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plus élevés. Cela signifie que ces régions ont connu une croissance soutenue et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significative au cours de la dernière décennie.</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solidFill>
                  <a:srgbClr val="0D0D0D"/>
                </a:solidFill>
                <a:latin typeface="Arial"/>
                <a:ea typeface="Arial"/>
                <a:cs typeface="Arial"/>
                <a:sym typeface="Arial"/>
              </a:rPr>
              <a:t>·</a:t>
            </a:r>
            <a:r>
              <a:rPr lang="fr-FR" sz="700">
                <a:solidFill>
                  <a:srgbClr val="0D0D0D"/>
                </a:solidFill>
                <a:latin typeface="Times New Roman"/>
                <a:ea typeface="Times New Roman"/>
                <a:cs typeface="Times New Roman"/>
                <a:sym typeface="Times New Roman"/>
              </a:rPr>
              <a:t>     </a:t>
            </a:r>
            <a:endParaRPr sz="700">
              <a:solidFill>
                <a:srgbClr val="0D0D0D"/>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fr-FR">
                <a:latin typeface="Arial"/>
                <a:ea typeface="Arial"/>
                <a:cs typeface="Arial"/>
                <a:sym typeface="Arial"/>
              </a:rPr>
              <a:t>En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revanche, les régions de Madrid, Valence et Catalogne affichent des taux de</a:t>
            </a:r>
            <a:endParaRPr>
              <a:latin typeface="Arial"/>
              <a:ea typeface="Arial"/>
              <a:cs typeface="Arial"/>
              <a:sym typeface="Arial"/>
            </a:endParaRPr>
          </a:p>
          <a:p>
            <a:pPr indent="0" lvl="0" marL="0" rtl="0" algn="l">
              <a:lnSpc>
                <a:spcPct val="100000"/>
              </a:lnSpc>
              <a:spcBef>
                <a:spcPts val="0"/>
              </a:spcBef>
              <a:spcAft>
                <a:spcPts val="0"/>
              </a:spcAft>
              <a:buSzPts val="1400"/>
              <a:buNone/>
            </a:pPr>
            <a:r>
              <a:rPr lang="fr-FR">
                <a:latin typeface="Arial"/>
                <a:ea typeface="Arial"/>
                <a:cs typeface="Arial"/>
                <a:sym typeface="Arial"/>
              </a:rPr>
              <a:t>croissance moins élevés. Bien qu'importantes économiquement, ces régions ont</a:t>
            </a:r>
            <a:endParaRPr>
              <a:latin typeface="Arial"/>
              <a:ea typeface="Arial"/>
              <a:cs typeface="Arial"/>
              <a:sym typeface="Arial"/>
            </a:endParaRPr>
          </a:p>
          <a:p>
            <a:pPr indent="-228600" lvl="0" marL="457200" rtl="0" algn="l">
              <a:lnSpc>
                <a:spcPct val="125454"/>
              </a:lnSpc>
              <a:spcBef>
                <a:spcPts val="0"/>
              </a:spcBef>
              <a:spcAft>
                <a:spcPts val="0"/>
              </a:spcAft>
              <a:buClr>
                <a:schemeClr val="dk1"/>
              </a:buClr>
              <a:buSzPts val="1100"/>
              <a:buFont typeface="Arial"/>
              <a:buNone/>
            </a:pPr>
            <a:r>
              <a:rPr lang="fr-FR">
                <a:latin typeface="Arial"/>
                <a:ea typeface="Arial"/>
                <a:cs typeface="Arial"/>
                <a:sym typeface="Arial"/>
              </a:rPr>
              <a:t>connu une croissance plus modérée comparée à Castille-et-León et Estrémadure.</a:t>
            </a:r>
            <a:endParaRPr>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350" name="Google Shape;350;g2df40ef975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f40ef975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2df40ef975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solidFill>
                  <a:srgbClr val="0D0D0D"/>
                </a:solidFill>
                <a:highlight>
                  <a:srgbClr val="FFFFFF"/>
                </a:highlight>
                <a:latin typeface="Roboto"/>
                <a:ea typeface="Roboto"/>
                <a:cs typeface="Roboto"/>
                <a:sym typeface="Roboto"/>
              </a:rPr>
              <a:t>Rappelez-vous de la diapositive sur les critères d'un bon investissement : ces deux régions remplissent toutes les quatre conditions.</a:t>
            </a:r>
            <a:endParaRPr/>
          </a:p>
        </p:txBody>
      </p:sp>
      <p:sp>
        <p:nvSpPr>
          <p:cNvPr id="365" name="Google Shape;365;g2df40ef975a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Gonzalo, un parcours dans la Finance,</a:t>
            </a:r>
            <a:endParaRPr/>
          </a:p>
          <a:p>
            <a:pPr indent="0" lvl="0" marL="0" rtl="0" algn="l">
              <a:lnSpc>
                <a:spcPct val="100000"/>
              </a:lnSpc>
              <a:spcBef>
                <a:spcPts val="0"/>
              </a:spcBef>
              <a:spcAft>
                <a:spcPts val="0"/>
              </a:spcAft>
              <a:buSzPts val="1400"/>
              <a:buNone/>
            </a:pPr>
            <a:r>
              <a:rPr lang="fr-FR"/>
              <a:t>Sheshir, étudiante en Ecole de Commerce et future Data Analyst à en devenir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fr-FR"/>
              <a:t>Frédéric , un parcours plus axé dans le business</a:t>
            </a:r>
            <a:endParaRPr/>
          </a:p>
        </p:txBody>
      </p:sp>
      <p:sp>
        <p:nvSpPr>
          <p:cNvPr id="214" name="Google Shape;2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20125e71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720125e717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Il est important de prendre le temps afin de faire le bon choix</a:t>
            </a:r>
            <a:endParaRPr/>
          </a:p>
        </p:txBody>
      </p:sp>
      <p:sp>
        <p:nvSpPr>
          <p:cNvPr id="227" name="Google Shape;227;g2720125e717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20125e71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720125e71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720125e71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20125e71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2720125e717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a:t>Crise des subprimes : qui s’est déclénché aux US  (crise Financière et Immobilière) et  effet ricoché les autres pays</a:t>
            </a:r>
            <a:endParaRPr/>
          </a:p>
          <a:p>
            <a:pPr indent="0" lvl="0" marL="0" rtl="0" algn="l">
              <a:lnSpc>
                <a:spcPct val="115000"/>
              </a:lnSpc>
              <a:spcBef>
                <a:spcPts val="0"/>
              </a:spcBef>
              <a:spcAft>
                <a:spcPts val="0"/>
              </a:spcAft>
              <a:buClr>
                <a:schemeClr val="dk1"/>
              </a:buClr>
              <a:buSzPts val="1100"/>
              <a:buFont typeface="Arial"/>
              <a:buNone/>
            </a:pPr>
            <a:r>
              <a:rPr lang="fr-FR"/>
              <a:t>Crise de la Dette Souveraine : </a:t>
            </a:r>
            <a:r>
              <a:rPr lang="fr-FR">
                <a:solidFill>
                  <a:srgbClr val="333333"/>
                </a:solidFill>
                <a:highlight>
                  <a:srgbClr val="FFFFFF"/>
                </a:highlight>
                <a:latin typeface="Arial"/>
                <a:ea typeface="Arial"/>
                <a:cs typeface="Arial"/>
                <a:sym typeface="Arial"/>
              </a:rPr>
              <a:t>destruction nette de 2,4 millions d’emplois, 26,9% en 2013</a:t>
            </a:r>
            <a:endParaRPr>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a:t>Crise Covid : Pandémie , Economie à l’arrêt</a:t>
            </a:r>
            <a:endParaRPr/>
          </a:p>
          <a:p>
            <a:pPr indent="0" lvl="0" marL="0" rtl="0" algn="l">
              <a:lnSpc>
                <a:spcPct val="100000"/>
              </a:lnSpc>
              <a:spcBef>
                <a:spcPts val="0"/>
              </a:spcBef>
              <a:spcAft>
                <a:spcPts val="0"/>
              </a:spcAft>
              <a:buSzPts val="1400"/>
              <a:buNone/>
            </a:pPr>
            <a:r>
              <a:t/>
            </a:r>
            <a:endParaRPr/>
          </a:p>
        </p:txBody>
      </p:sp>
      <p:sp>
        <p:nvSpPr>
          <p:cNvPr id="248" name="Google Shape;248;g2720125e717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de diapositive" showMasterSp="0">
  <p:cSld name="1_Titre de diapositive">
    <p:spTree>
      <p:nvGrpSpPr>
        <p:cNvPr id="17" name="Shape 17"/>
        <p:cNvGrpSpPr/>
        <p:nvPr/>
      </p:nvGrpSpPr>
      <p:grpSpPr>
        <a:xfrm>
          <a:off x="0" y="0"/>
          <a:ext cx="0" cy="0"/>
          <a:chOff x="0" y="0"/>
          <a:chExt cx="0" cy="0"/>
        </a:xfrm>
      </p:grpSpPr>
      <p:sp>
        <p:nvSpPr>
          <p:cNvPr id="18" name="Google Shape;18;p24"/>
          <p:cNvSpPr/>
          <p:nvPr/>
        </p:nvSpPr>
        <p:spPr>
          <a:xfrm>
            <a:off x="7972121"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 name="Google Shape;19;p24"/>
          <p:cNvSpPr/>
          <p:nvPr/>
        </p:nvSpPr>
        <p:spPr>
          <a:xfrm>
            <a:off x="6394450" y="0"/>
            <a:ext cx="153926"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24"/>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23" name="Google Shape;23;p24"/>
          <p:cNvSpPr/>
          <p:nvPr>
            <p:ph idx="2" type="pic"/>
          </p:nvPr>
        </p:nvSpPr>
        <p:spPr>
          <a:xfrm>
            <a:off x="0" y="0"/>
            <a:ext cx="6311900" cy="6858000"/>
          </a:xfrm>
          <a:prstGeom prst="rect">
            <a:avLst/>
          </a:prstGeom>
          <a:noFill/>
          <a:ln>
            <a:noFill/>
          </a:ln>
        </p:spPr>
      </p:sp>
      <p:sp>
        <p:nvSpPr>
          <p:cNvPr id="24" name="Google Shape;24;p24"/>
          <p:cNvSpPr txBox="1"/>
          <p:nvPr>
            <p:ph type="ctrTitle"/>
          </p:nvPr>
        </p:nvSpPr>
        <p:spPr>
          <a:xfrm>
            <a:off x="6629400" y="758952"/>
            <a:ext cx="4526280" cy="3227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6000"/>
              <a:buFont typeface="Calibri"/>
              <a:buNone/>
              <a:defRPr b="1" sz="6000">
                <a:solidFill>
                  <a:schemeClr val="accen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 type="subTitle"/>
          </p:nvPr>
        </p:nvSpPr>
        <p:spPr>
          <a:xfrm>
            <a:off x="6632171" y="4508500"/>
            <a:ext cx="4526280" cy="1279652"/>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rgbClr val="3F3F3F"/>
                </a:solidFill>
                <a:latin typeface="Calibri"/>
                <a:ea typeface="Calibri"/>
                <a:cs typeface="Calibri"/>
                <a:sym typeface="Calibri"/>
              </a:defRPr>
            </a:lvl1pPr>
            <a:lvl2pPr lvl="1" algn="ctr">
              <a:lnSpc>
                <a:spcPct val="100000"/>
              </a:lnSpc>
              <a:spcBef>
                <a:spcPts val="200"/>
              </a:spcBef>
              <a:spcAft>
                <a:spcPts val="0"/>
              </a:spcAft>
              <a:buSzPts val="2400"/>
              <a:buNone/>
              <a:defRPr sz="2400"/>
            </a:lvl2pPr>
            <a:lvl3pPr lvl="2" algn="ctr">
              <a:lnSpc>
                <a:spcPct val="100000"/>
              </a:lnSpc>
              <a:spcBef>
                <a:spcPts val="400"/>
              </a:spcBef>
              <a:spcAft>
                <a:spcPts val="0"/>
              </a:spcAft>
              <a:buSzPts val="2400"/>
              <a:buNone/>
              <a:defRPr sz="2400"/>
            </a:lvl3pPr>
            <a:lvl4pPr lvl="3" algn="ctr">
              <a:lnSpc>
                <a:spcPct val="100000"/>
              </a:lnSpc>
              <a:spcBef>
                <a:spcPts val="400"/>
              </a:spcBef>
              <a:spcAft>
                <a:spcPts val="0"/>
              </a:spcAft>
              <a:buSzPts val="2000"/>
              <a:buNone/>
              <a:defRPr sz="2000"/>
            </a:lvl4pPr>
            <a:lvl5pPr lvl="4" algn="ctr">
              <a:lnSpc>
                <a:spcPct val="10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6" name="Google Shape;26;p24"/>
          <p:cNvSpPr/>
          <p:nvPr/>
        </p:nvSpPr>
        <p:spPr>
          <a:xfrm>
            <a:off x="6311900" y="0"/>
            <a:ext cx="15392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94" name="Shape 94"/>
        <p:cNvGrpSpPr/>
        <p:nvPr/>
      </p:nvGrpSpPr>
      <p:grpSpPr>
        <a:xfrm>
          <a:off x="0" y="0"/>
          <a:ext cx="0" cy="0"/>
          <a:chOff x="0" y="0"/>
          <a:chExt cx="0" cy="0"/>
        </a:xfrm>
      </p:grpSpPr>
      <p:sp>
        <p:nvSpPr>
          <p:cNvPr id="95" name="Google Shape;95;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3"/>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200"/>
              </a:spcBef>
              <a:spcAft>
                <a:spcPts val="0"/>
              </a:spcAft>
              <a:buSzPts val="2400"/>
              <a:buNone/>
              <a:defRPr b="1" sz="2400" cap="none">
                <a:solidFill>
                  <a:schemeClr val="accent1"/>
                </a:solidFill>
              </a:defRPr>
            </a:lvl1pPr>
            <a:lvl2pPr indent="-228600" lvl="1" marL="914400" algn="l">
              <a:lnSpc>
                <a:spcPct val="100000"/>
              </a:lnSpc>
              <a:spcBef>
                <a:spcPts val="200"/>
              </a:spcBef>
              <a:spcAft>
                <a:spcPts val="0"/>
              </a:spcAft>
              <a:buSzPts val="2000"/>
              <a:buNone/>
              <a:defRPr b="1" sz="2000"/>
            </a:lvl2pPr>
            <a:lvl3pPr indent="-228600" lvl="2" marL="1371600" algn="l">
              <a:lnSpc>
                <a:spcPct val="100000"/>
              </a:lnSpc>
              <a:spcBef>
                <a:spcPts val="400"/>
              </a:spcBef>
              <a:spcAft>
                <a:spcPts val="0"/>
              </a:spcAft>
              <a:buSzPts val="1800"/>
              <a:buNone/>
              <a:defRPr b="1" sz="1800"/>
            </a:lvl3pPr>
            <a:lvl4pPr indent="-228600" lvl="3" marL="1828800" algn="l">
              <a:lnSpc>
                <a:spcPct val="100000"/>
              </a:lnSpc>
              <a:spcBef>
                <a:spcPts val="400"/>
              </a:spcBef>
              <a:spcAft>
                <a:spcPts val="0"/>
              </a:spcAft>
              <a:buSzPts val="1600"/>
              <a:buNone/>
              <a:defRPr b="1" sz="1600"/>
            </a:lvl4pPr>
            <a:lvl5pPr indent="-228600" lvl="4" marL="2286000" algn="l">
              <a:lnSpc>
                <a:spcPct val="10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97" name="Google Shape;97;p33"/>
          <p:cNvSpPr txBox="1"/>
          <p:nvPr>
            <p:ph idx="2" type="body"/>
          </p:nvPr>
        </p:nvSpPr>
        <p:spPr>
          <a:xfrm>
            <a:off x="1186731"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33"/>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200"/>
              </a:spcBef>
              <a:spcAft>
                <a:spcPts val="0"/>
              </a:spcAft>
              <a:buSzPts val="2400"/>
              <a:buNone/>
              <a:defRPr b="1" sz="2400" cap="none">
                <a:solidFill>
                  <a:schemeClr val="accent1"/>
                </a:solidFill>
              </a:defRPr>
            </a:lvl1pPr>
            <a:lvl2pPr indent="-228600" lvl="1" marL="914400" algn="l">
              <a:lnSpc>
                <a:spcPct val="100000"/>
              </a:lnSpc>
              <a:spcBef>
                <a:spcPts val="200"/>
              </a:spcBef>
              <a:spcAft>
                <a:spcPts val="0"/>
              </a:spcAft>
              <a:buSzPts val="2000"/>
              <a:buNone/>
              <a:defRPr b="1" sz="2000"/>
            </a:lvl2pPr>
            <a:lvl3pPr indent="-228600" lvl="2" marL="1371600" algn="l">
              <a:lnSpc>
                <a:spcPct val="100000"/>
              </a:lnSpc>
              <a:spcBef>
                <a:spcPts val="400"/>
              </a:spcBef>
              <a:spcAft>
                <a:spcPts val="0"/>
              </a:spcAft>
              <a:buSzPts val="1800"/>
              <a:buNone/>
              <a:defRPr b="1" sz="1800"/>
            </a:lvl3pPr>
            <a:lvl4pPr indent="-228600" lvl="3" marL="1828800" algn="l">
              <a:lnSpc>
                <a:spcPct val="100000"/>
              </a:lnSpc>
              <a:spcBef>
                <a:spcPts val="400"/>
              </a:spcBef>
              <a:spcAft>
                <a:spcPts val="0"/>
              </a:spcAft>
              <a:buSzPts val="1600"/>
              <a:buNone/>
              <a:defRPr b="1" sz="1600"/>
            </a:lvl4pPr>
            <a:lvl5pPr indent="-228600" lvl="4" marL="2286000" algn="l">
              <a:lnSpc>
                <a:spcPct val="10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99" name="Google Shape;99;p33"/>
          <p:cNvSpPr txBox="1"/>
          <p:nvPr>
            <p:ph idx="4" type="body"/>
          </p:nvPr>
        </p:nvSpPr>
        <p:spPr>
          <a:xfrm>
            <a:off x="6605395"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0" name="Google Shape;100;p33"/>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3"/>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3"/>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type="titleOnly">
  <p:cSld name="TITLE_ONLY">
    <p:spTree>
      <p:nvGrpSpPr>
        <p:cNvPr id="103" name="Shape 103"/>
        <p:cNvGrpSpPr/>
        <p:nvPr/>
      </p:nvGrpSpPr>
      <p:grpSpPr>
        <a:xfrm>
          <a:off x="0" y="0"/>
          <a:ext cx="0" cy="0"/>
          <a:chOff x="0" y="0"/>
          <a:chExt cx="0" cy="0"/>
        </a:xfrm>
      </p:grpSpPr>
      <p:sp>
        <p:nvSpPr>
          <p:cNvPr id="104" name="Google Shape;104;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4"/>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4"/>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4"/>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showMasterSp="0" type="blank">
  <p:cSld name="BLANK">
    <p:spTree>
      <p:nvGrpSpPr>
        <p:cNvPr id="108" name="Shape 108"/>
        <p:cNvGrpSpPr/>
        <p:nvPr/>
      </p:nvGrpSpPr>
      <p:grpSpPr>
        <a:xfrm>
          <a:off x="0" y="0"/>
          <a:ext cx="0" cy="0"/>
          <a:chOff x="0" y="0"/>
          <a:chExt cx="0" cy="0"/>
        </a:xfrm>
      </p:grpSpPr>
      <p:sp>
        <p:nvSpPr>
          <p:cNvPr id="109" name="Google Shape;109;p35"/>
          <p:cNvSpPr/>
          <p:nvPr/>
        </p:nvSpPr>
        <p:spPr>
          <a:xfrm>
            <a:off x="46672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35"/>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5"/>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5"/>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showMasterSp="0" type="objTx">
  <p:cSld name="OBJECT_WITH_CAPTION_TEXT">
    <p:spTree>
      <p:nvGrpSpPr>
        <p:cNvPr id="113" name="Shape 113"/>
        <p:cNvGrpSpPr/>
        <p:nvPr/>
      </p:nvGrpSpPr>
      <p:grpSpPr>
        <a:xfrm>
          <a:off x="0" y="0"/>
          <a:ext cx="0" cy="0"/>
          <a:chOff x="0" y="0"/>
          <a:chExt cx="0" cy="0"/>
        </a:xfrm>
      </p:grpSpPr>
      <p:sp>
        <p:nvSpPr>
          <p:cNvPr id="114" name="Google Shape;114;p36"/>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36"/>
          <p:cNvSpPr/>
          <p:nvPr/>
        </p:nvSpPr>
        <p:spPr>
          <a:xfrm>
            <a:off x="16" y="0"/>
            <a:ext cx="4654296" cy="586422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6"/>
          <p:cNvSpPr txBox="1"/>
          <p:nvPr>
            <p:ph type="title"/>
          </p:nvPr>
        </p:nvSpPr>
        <p:spPr>
          <a:xfrm>
            <a:off x="1092200" y="786383"/>
            <a:ext cx="3068833"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6"/>
          <p:cNvSpPr txBox="1"/>
          <p:nvPr>
            <p:ph idx="1" type="body"/>
          </p:nvPr>
        </p:nvSpPr>
        <p:spPr>
          <a:xfrm>
            <a:off x="5458984" y="812800"/>
            <a:ext cx="5713841" cy="4868609"/>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p36"/>
          <p:cNvSpPr txBox="1"/>
          <p:nvPr>
            <p:ph idx="2" type="body"/>
          </p:nvPr>
        </p:nvSpPr>
        <p:spPr>
          <a:xfrm>
            <a:off x="1092200" y="3043050"/>
            <a:ext cx="3068832" cy="263835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SzPts val="1200"/>
              <a:buNone/>
              <a:defRPr sz="1200"/>
            </a:lvl2pPr>
            <a:lvl3pPr indent="-228600" lvl="2" marL="1371600" algn="l">
              <a:lnSpc>
                <a:spcPct val="100000"/>
              </a:lnSpc>
              <a:spcBef>
                <a:spcPts val="400"/>
              </a:spcBef>
              <a:spcAft>
                <a:spcPts val="0"/>
              </a:spcAft>
              <a:buSzPts val="1000"/>
              <a:buNone/>
              <a:defRPr sz="1000"/>
            </a:lvl3pPr>
            <a:lvl4pPr indent="-228600" lvl="3" marL="1828800" algn="l">
              <a:lnSpc>
                <a:spcPct val="100000"/>
              </a:lnSpc>
              <a:spcBef>
                <a:spcPts val="400"/>
              </a:spcBef>
              <a:spcAft>
                <a:spcPts val="0"/>
              </a:spcAft>
              <a:buSzPts val="900"/>
              <a:buNone/>
              <a:defRPr sz="900"/>
            </a:lvl4pPr>
            <a:lvl5pPr indent="-228600" lvl="4" marL="2286000" algn="l">
              <a:lnSpc>
                <a:spcPct val="10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19" name="Google Shape;119;p36"/>
          <p:cNvSpPr/>
          <p:nvPr/>
        </p:nvSpPr>
        <p:spPr>
          <a:xfrm>
            <a:off x="0" y="1397000"/>
            <a:ext cx="1036320" cy="1329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36"/>
          <p:cNvSpPr/>
          <p:nvPr/>
        </p:nvSpPr>
        <p:spPr>
          <a:xfrm>
            <a:off x="5458983" y="624142"/>
            <a:ext cx="5713840" cy="12566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36"/>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6"/>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36"/>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cxnSp>
        <p:nvCxnSpPr>
          <p:cNvPr id="124" name="Google Shape;124;p36"/>
          <p:cNvCxnSpPr/>
          <p:nvPr/>
        </p:nvCxnSpPr>
        <p:spPr>
          <a:xfrm rot="10800000">
            <a:off x="1092200" y="6446838"/>
            <a:ext cx="1643438" cy="0"/>
          </a:xfrm>
          <a:prstGeom prst="straightConnector1">
            <a:avLst/>
          </a:prstGeom>
          <a:noFill/>
          <a:ln cap="flat" cmpd="sng" w="28575">
            <a:solidFill>
              <a:schemeClr val="dk2"/>
            </a:solidFill>
            <a:prstDash val="solid"/>
            <a:round/>
            <a:headEnd len="sm" w="sm" type="none"/>
            <a:tailEnd len="sm" w="sm" type="none"/>
          </a:ln>
        </p:spPr>
      </p:cxnSp>
      <p:cxnSp>
        <p:nvCxnSpPr>
          <p:cNvPr id="125" name="Google Shape;125;p36"/>
          <p:cNvCxnSpPr/>
          <p:nvPr/>
        </p:nvCxnSpPr>
        <p:spPr>
          <a:xfrm rot="10800000">
            <a:off x="8420100" y="6429376"/>
            <a:ext cx="1000462" cy="0"/>
          </a:xfrm>
          <a:prstGeom prst="straightConnector1">
            <a:avLst/>
          </a:prstGeom>
          <a:noFill/>
          <a:ln cap="flat" cmpd="sng" w="28575">
            <a:solidFill>
              <a:schemeClr val="lt2"/>
            </a:solidFill>
            <a:prstDash val="solid"/>
            <a:round/>
            <a:headEnd len="sm" w="sm" type="none"/>
            <a:tailEnd len="sm" w="sm" type="none"/>
          </a:ln>
        </p:spPr>
      </p:cxnSp>
      <p:cxnSp>
        <p:nvCxnSpPr>
          <p:cNvPr id="126" name="Google Shape;126;p36"/>
          <p:cNvCxnSpPr/>
          <p:nvPr/>
        </p:nvCxnSpPr>
        <p:spPr>
          <a:xfrm rot="10800000">
            <a:off x="10765675" y="6446838"/>
            <a:ext cx="407258" cy="6350"/>
          </a:xfrm>
          <a:prstGeom prst="straightConnector1">
            <a:avLst/>
          </a:prstGeom>
          <a:noFill/>
          <a:ln cap="flat" cmpd="sng" w="28575">
            <a:solidFill>
              <a:schemeClr val="l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u avec légende" showMasterSp="0">
  <p:cSld name="2_Contenu avec légende">
    <p:spTree>
      <p:nvGrpSpPr>
        <p:cNvPr id="127" name="Shape 127"/>
        <p:cNvGrpSpPr/>
        <p:nvPr/>
      </p:nvGrpSpPr>
      <p:grpSpPr>
        <a:xfrm>
          <a:off x="0" y="0"/>
          <a:ext cx="0" cy="0"/>
          <a:chOff x="0" y="0"/>
          <a:chExt cx="0" cy="0"/>
        </a:xfrm>
      </p:grpSpPr>
      <p:sp>
        <p:nvSpPr>
          <p:cNvPr id="128" name="Google Shape;128;p37"/>
          <p:cNvSpPr/>
          <p:nvPr>
            <p:ph idx="2" type="pic"/>
          </p:nvPr>
        </p:nvSpPr>
        <p:spPr>
          <a:xfrm>
            <a:off x="0" y="0"/>
            <a:ext cx="4654296" cy="5864225"/>
          </a:xfrm>
          <a:prstGeom prst="rect">
            <a:avLst/>
          </a:prstGeom>
          <a:noFill/>
          <a:ln>
            <a:noFill/>
          </a:ln>
        </p:spPr>
      </p:sp>
      <p:sp>
        <p:nvSpPr>
          <p:cNvPr id="129" name="Google Shape;129;p37"/>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37"/>
          <p:cNvSpPr txBox="1"/>
          <p:nvPr>
            <p:ph idx="1" type="body"/>
          </p:nvPr>
        </p:nvSpPr>
        <p:spPr>
          <a:xfrm>
            <a:off x="5458984" y="497808"/>
            <a:ext cx="5713841" cy="4868609"/>
          </a:xfrm>
          <a:prstGeom prst="rect">
            <a:avLst/>
          </a:prstGeom>
          <a:noFill/>
          <a:ln>
            <a:noFill/>
          </a:ln>
        </p:spPr>
        <p:txBody>
          <a:bodyPr anchorCtr="0" anchor="ctr"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1" name="Google Shape;131;p37"/>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7"/>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7"/>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34" name="Google Shape;134;p37"/>
          <p:cNvSpPr txBox="1"/>
          <p:nvPr>
            <p:ph type="title"/>
          </p:nvPr>
        </p:nvSpPr>
        <p:spPr>
          <a:xfrm>
            <a:off x="1092200" y="1885125"/>
            <a:ext cx="3068833" cy="2093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4400"/>
              <a:buFont typeface="Calibri"/>
              <a:buNone/>
              <a:defRPr b="1" i="0" sz="4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u avec légende" showMasterSp="0">
  <p:cSld name="6_Contenu avec légende">
    <p:spTree>
      <p:nvGrpSpPr>
        <p:cNvPr id="135" name="Shape 135"/>
        <p:cNvGrpSpPr/>
        <p:nvPr/>
      </p:nvGrpSpPr>
      <p:grpSpPr>
        <a:xfrm>
          <a:off x="0" y="0"/>
          <a:ext cx="0" cy="0"/>
          <a:chOff x="0" y="0"/>
          <a:chExt cx="0" cy="0"/>
        </a:xfrm>
      </p:grpSpPr>
      <p:sp>
        <p:nvSpPr>
          <p:cNvPr id="136" name="Google Shape;136;p38"/>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38"/>
          <p:cNvSpPr txBox="1"/>
          <p:nvPr>
            <p:ph type="title"/>
          </p:nvPr>
        </p:nvSpPr>
        <p:spPr>
          <a:xfrm>
            <a:off x="4984722" y="548355"/>
            <a:ext cx="6054846" cy="6343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FFFFFF"/>
              </a:buClr>
              <a:buSzPts val="3600"/>
              <a:buFont typeface="Calibri"/>
              <a:buNone/>
              <a:defRPr b="1" i="0" sz="36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8"/>
          <p:cNvSpPr txBox="1"/>
          <p:nvPr>
            <p:ph idx="1" type="body"/>
          </p:nvPr>
        </p:nvSpPr>
        <p:spPr>
          <a:xfrm>
            <a:off x="5100833" y="1611313"/>
            <a:ext cx="6072099" cy="3755104"/>
          </a:xfrm>
          <a:prstGeom prst="rect">
            <a:avLst/>
          </a:prstGeom>
          <a:noFill/>
          <a:ln>
            <a:noFill/>
          </a:ln>
        </p:spPr>
        <p:txBody>
          <a:bodyPr anchorCtr="0" anchor="t" bIns="45700" lIns="0" spcFirstLastPara="1" rIns="0" wrap="square" tIns="45700">
            <a:normAutofit/>
          </a:bodyPr>
          <a:lstStyle>
            <a:lvl1pPr indent="-381000" lvl="0" marL="457200" algn="l">
              <a:lnSpc>
                <a:spcPct val="100000"/>
              </a:lnSpc>
              <a:spcBef>
                <a:spcPts val="1200"/>
              </a:spcBef>
              <a:spcAft>
                <a:spcPts val="0"/>
              </a:spcAft>
              <a:buSzPts val="2400"/>
              <a:buChar char="▪"/>
              <a:defRPr sz="2400"/>
            </a:lvl1pPr>
            <a:lvl2pPr indent="-355600" lvl="1" marL="914400" algn="l">
              <a:lnSpc>
                <a:spcPct val="100000"/>
              </a:lnSpc>
              <a:spcBef>
                <a:spcPts val="200"/>
              </a:spcBef>
              <a:spcAft>
                <a:spcPts val="0"/>
              </a:spcAft>
              <a:buSzPts val="2000"/>
              <a:buChar char="▪"/>
              <a:defRPr sz="2000"/>
            </a:lvl2pPr>
            <a:lvl3pPr indent="-330200" lvl="2" marL="1371600" algn="l">
              <a:lnSpc>
                <a:spcPct val="100000"/>
              </a:lnSpc>
              <a:spcBef>
                <a:spcPts val="400"/>
              </a:spcBef>
              <a:spcAft>
                <a:spcPts val="0"/>
              </a:spcAft>
              <a:buSzPts val="1600"/>
              <a:buChar char="▪"/>
              <a:defRPr sz="1600"/>
            </a:lvl3pPr>
            <a:lvl4pPr indent="-330200" lvl="3" marL="1828800" algn="l">
              <a:lnSpc>
                <a:spcPct val="100000"/>
              </a:lnSpc>
              <a:spcBef>
                <a:spcPts val="400"/>
              </a:spcBef>
              <a:spcAft>
                <a:spcPts val="0"/>
              </a:spcAft>
              <a:buSzPts val="1600"/>
              <a:buChar char="▪"/>
              <a:defRPr sz="1600"/>
            </a:lvl4pPr>
            <a:lvl5pPr indent="-330200" lvl="4" marL="2286000" algn="l">
              <a:lnSpc>
                <a:spcPct val="100000"/>
              </a:lnSpc>
              <a:spcBef>
                <a:spcPts val="400"/>
              </a:spcBef>
              <a:spcAft>
                <a:spcPts val="0"/>
              </a:spcAft>
              <a:buSzPts val="1600"/>
              <a:buChar char="▪"/>
              <a:defRPr sz="16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9" name="Google Shape;139;p38"/>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8"/>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8"/>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42" name="Google Shape;142;p38"/>
          <p:cNvSpPr/>
          <p:nvPr>
            <p:ph idx="2" type="pic"/>
          </p:nvPr>
        </p:nvSpPr>
        <p:spPr>
          <a:xfrm>
            <a:off x="0" y="0"/>
            <a:ext cx="4654296" cy="586422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u avec légende" showMasterSp="0">
  <p:cSld name="7_Contenu avec légende">
    <p:spTree>
      <p:nvGrpSpPr>
        <p:cNvPr id="143" name="Shape 143"/>
        <p:cNvGrpSpPr/>
        <p:nvPr/>
      </p:nvGrpSpPr>
      <p:grpSpPr>
        <a:xfrm>
          <a:off x="0" y="0"/>
          <a:ext cx="0" cy="0"/>
          <a:chOff x="0" y="0"/>
          <a:chExt cx="0" cy="0"/>
        </a:xfrm>
      </p:grpSpPr>
      <p:sp>
        <p:nvSpPr>
          <p:cNvPr id="144" name="Google Shape;144;p39"/>
          <p:cNvSpPr/>
          <p:nvPr>
            <p:ph idx="2" type="pic"/>
          </p:nvPr>
        </p:nvSpPr>
        <p:spPr>
          <a:xfrm>
            <a:off x="0" y="0"/>
            <a:ext cx="12192000" cy="3541486"/>
          </a:xfrm>
          <a:prstGeom prst="rect">
            <a:avLst/>
          </a:prstGeom>
          <a:noFill/>
          <a:ln>
            <a:noFill/>
          </a:ln>
        </p:spPr>
      </p:sp>
      <p:sp>
        <p:nvSpPr>
          <p:cNvPr id="145" name="Google Shape;145;p39"/>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39"/>
          <p:cNvSpPr txBox="1"/>
          <p:nvPr>
            <p:ph type="title"/>
          </p:nvPr>
        </p:nvSpPr>
        <p:spPr>
          <a:xfrm>
            <a:off x="3068577" y="880375"/>
            <a:ext cx="6054846" cy="63433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3F3F3F"/>
              </a:buClr>
              <a:buSzPts val="3600"/>
              <a:buFont typeface="Calibri"/>
              <a:buNone/>
              <a:defRPr b="1" i="0" sz="3600">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9"/>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9"/>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9"/>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50" name="Google Shape;150;p39"/>
          <p:cNvSpPr/>
          <p:nvPr/>
        </p:nvSpPr>
        <p:spPr>
          <a:xfrm>
            <a:off x="5577840" y="0"/>
            <a:ext cx="103632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u avec légende" showMasterSp="0">
  <p:cSld name="3_Contenu avec légende">
    <p:spTree>
      <p:nvGrpSpPr>
        <p:cNvPr id="151" name="Shape 151"/>
        <p:cNvGrpSpPr/>
        <p:nvPr/>
      </p:nvGrpSpPr>
      <p:grpSpPr>
        <a:xfrm>
          <a:off x="0" y="0"/>
          <a:ext cx="0" cy="0"/>
          <a:chOff x="0" y="0"/>
          <a:chExt cx="0" cy="0"/>
        </a:xfrm>
      </p:grpSpPr>
      <p:sp>
        <p:nvSpPr>
          <p:cNvPr id="152" name="Google Shape;152;p40"/>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40"/>
          <p:cNvSpPr/>
          <p:nvPr/>
        </p:nvSpPr>
        <p:spPr>
          <a:xfrm>
            <a:off x="4654312" y="507333"/>
            <a:ext cx="7537688" cy="484955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40"/>
          <p:cNvSpPr/>
          <p:nvPr/>
        </p:nvSpPr>
        <p:spPr>
          <a:xfrm>
            <a:off x="16" y="0"/>
            <a:ext cx="4654296" cy="586422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0"/>
          <p:cNvSpPr txBox="1"/>
          <p:nvPr>
            <p:ph type="title"/>
          </p:nvPr>
        </p:nvSpPr>
        <p:spPr>
          <a:xfrm>
            <a:off x="1092200" y="1885125"/>
            <a:ext cx="3068833" cy="2093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4400"/>
              <a:buFont typeface="Calibri"/>
              <a:buNone/>
              <a:defRPr b="1" i="0" sz="4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40"/>
          <p:cNvSpPr txBox="1"/>
          <p:nvPr>
            <p:ph idx="1" type="body"/>
          </p:nvPr>
        </p:nvSpPr>
        <p:spPr>
          <a:xfrm>
            <a:off x="6473373" y="943430"/>
            <a:ext cx="4699452" cy="3977366"/>
          </a:xfrm>
          <a:prstGeom prst="rect">
            <a:avLst/>
          </a:prstGeom>
          <a:noFill/>
          <a:ln>
            <a:noFill/>
          </a:ln>
        </p:spPr>
        <p:txBody>
          <a:bodyPr anchorCtr="0" anchor="ctr" bIns="45700" lIns="0" spcFirstLastPara="1" rIns="0" wrap="square" tIns="45700">
            <a:normAutofit/>
          </a:bodyPr>
          <a:lstStyle>
            <a:lvl1pPr indent="-381000" lvl="0" marL="457200" algn="l">
              <a:lnSpc>
                <a:spcPct val="100000"/>
              </a:lnSpc>
              <a:spcBef>
                <a:spcPts val="1200"/>
              </a:spcBef>
              <a:spcAft>
                <a:spcPts val="0"/>
              </a:spcAft>
              <a:buSzPts val="2400"/>
              <a:buChar char="▪"/>
              <a:defRPr sz="2400"/>
            </a:lvl1pPr>
            <a:lvl2pPr indent="-355600" lvl="1" marL="914400" algn="l">
              <a:lnSpc>
                <a:spcPct val="100000"/>
              </a:lnSpc>
              <a:spcBef>
                <a:spcPts val="200"/>
              </a:spcBef>
              <a:spcAft>
                <a:spcPts val="0"/>
              </a:spcAft>
              <a:buSzPts val="2000"/>
              <a:buChar char="▪"/>
              <a:defRPr sz="2000"/>
            </a:lvl2pPr>
            <a:lvl3pPr indent="-330200" lvl="2" marL="1371600" algn="l">
              <a:lnSpc>
                <a:spcPct val="100000"/>
              </a:lnSpc>
              <a:spcBef>
                <a:spcPts val="400"/>
              </a:spcBef>
              <a:spcAft>
                <a:spcPts val="0"/>
              </a:spcAft>
              <a:buSzPts val="1600"/>
              <a:buChar char="▪"/>
              <a:defRPr sz="1600"/>
            </a:lvl3pPr>
            <a:lvl4pPr indent="-330200" lvl="3" marL="1828800" algn="l">
              <a:lnSpc>
                <a:spcPct val="100000"/>
              </a:lnSpc>
              <a:spcBef>
                <a:spcPts val="400"/>
              </a:spcBef>
              <a:spcAft>
                <a:spcPts val="0"/>
              </a:spcAft>
              <a:buSzPts val="1600"/>
              <a:buChar char="▪"/>
              <a:defRPr sz="1600"/>
            </a:lvl4pPr>
            <a:lvl5pPr indent="-330200" lvl="4" marL="2286000" algn="l">
              <a:lnSpc>
                <a:spcPct val="100000"/>
              </a:lnSpc>
              <a:spcBef>
                <a:spcPts val="400"/>
              </a:spcBef>
              <a:spcAft>
                <a:spcPts val="0"/>
              </a:spcAft>
              <a:buSzPts val="1600"/>
              <a:buChar char="▪"/>
              <a:defRPr sz="16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7" name="Google Shape;157;p40"/>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40"/>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40"/>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0" name="Google Shape;160;p40"/>
          <p:cNvSpPr/>
          <p:nvPr/>
        </p:nvSpPr>
        <p:spPr>
          <a:xfrm>
            <a:off x="4370251" y="2322780"/>
            <a:ext cx="1348378" cy="1218664"/>
          </a:xfrm>
          <a:prstGeom prst="rect">
            <a:avLst/>
          </a:prstGeom>
          <a:solidFill>
            <a:srgbClr val="BECA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showMasterSp="0" type="picTx">
  <p:cSld name="PICTURE_WITH_CAPTION_TEXT">
    <p:spTree>
      <p:nvGrpSpPr>
        <p:cNvPr id="161" name="Shape 161"/>
        <p:cNvGrpSpPr/>
        <p:nvPr/>
      </p:nvGrpSpPr>
      <p:grpSpPr>
        <a:xfrm>
          <a:off x="0" y="0"/>
          <a:ext cx="0" cy="0"/>
          <a:chOff x="0" y="0"/>
          <a:chExt cx="0" cy="0"/>
        </a:xfrm>
      </p:grpSpPr>
      <p:sp>
        <p:nvSpPr>
          <p:cNvPr id="162" name="Google Shape;162;p41"/>
          <p:cNvSpPr/>
          <p:nvPr/>
        </p:nvSpPr>
        <p:spPr>
          <a:xfrm>
            <a:off x="0" y="4578350"/>
            <a:ext cx="12188825" cy="227965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1"/>
          <p:cNvSpPr/>
          <p:nvPr>
            <p:ph idx="2" type="pic"/>
          </p:nvPr>
        </p:nvSpPr>
        <p:spPr>
          <a:xfrm>
            <a:off x="15" y="0"/>
            <a:ext cx="12191985" cy="4578350"/>
          </a:xfrm>
          <a:prstGeom prst="rect">
            <a:avLst/>
          </a:prstGeom>
          <a:solidFill>
            <a:schemeClr val="lt1"/>
          </a:solidFill>
          <a:ln>
            <a:noFill/>
          </a:ln>
        </p:spPr>
      </p:sp>
      <p:sp>
        <p:nvSpPr>
          <p:cNvPr id="164" name="Google Shape;164;p41"/>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ctr">
              <a:lnSpc>
                <a:spcPct val="90000"/>
              </a:lnSpc>
              <a:spcBef>
                <a:spcPts val="0"/>
              </a:spcBef>
              <a:spcAft>
                <a:spcPts val="0"/>
              </a:spcAft>
              <a:buClr>
                <a:srgbClr val="FFFFFF"/>
              </a:buClr>
              <a:buSzPts val="4400"/>
              <a:buFont typeface="Calibri"/>
              <a:buNone/>
              <a:defRPr b="1" sz="4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41"/>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400"/>
              </a:spcBef>
              <a:spcAft>
                <a:spcPts val="0"/>
              </a:spcAft>
              <a:buSzPts val="1000"/>
              <a:buNone/>
              <a:defRPr sz="1000"/>
            </a:lvl3pPr>
            <a:lvl4pPr indent="-228600" lvl="3" marL="1828800" algn="l">
              <a:lnSpc>
                <a:spcPct val="100000"/>
              </a:lnSpc>
              <a:spcBef>
                <a:spcPts val="400"/>
              </a:spcBef>
              <a:spcAft>
                <a:spcPts val="0"/>
              </a:spcAft>
              <a:buSzPts val="900"/>
              <a:buNone/>
              <a:defRPr sz="900"/>
            </a:lvl4pPr>
            <a:lvl5pPr indent="-228600" lvl="4" marL="2286000" algn="l">
              <a:lnSpc>
                <a:spcPct val="10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66" name="Google Shape;166;p41"/>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1"/>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9" name="Google Shape;169;p41"/>
          <p:cNvSpPr/>
          <p:nvPr/>
        </p:nvSpPr>
        <p:spPr>
          <a:xfrm>
            <a:off x="3536950" y="4535901"/>
            <a:ext cx="5118100" cy="1256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70" name="Shape 170"/>
        <p:cNvGrpSpPr/>
        <p:nvPr/>
      </p:nvGrpSpPr>
      <p:grpSpPr>
        <a:xfrm>
          <a:off x="0" y="0"/>
          <a:ext cx="0" cy="0"/>
          <a:chOff x="0" y="0"/>
          <a:chExt cx="0" cy="0"/>
        </a:xfrm>
      </p:grpSpPr>
      <p:sp>
        <p:nvSpPr>
          <p:cNvPr id="171" name="Google Shape;171;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42"/>
          <p:cNvSpPr txBox="1"/>
          <p:nvPr>
            <p:ph idx="1" type="body"/>
          </p:nvPr>
        </p:nvSpPr>
        <p:spPr>
          <a:xfrm rot="5400000">
            <a:off x="4365302" y="-1040554"/>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3" name="Google Shape;173;p42"/>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2"/>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42"/>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u avec légende" showMasterSp="0">
  <p:cSld name="1_Contenu avec légende">
    <p:spTree>
      <p:nvGrpSpPr>
        <p:cNvPr id="27" name="Shape 27"/>
        <p:cNvGrpSpPr/>
        <p:nvPr/>
      </p:nvGrpSpPr>
      <p:grpSpPr>
        <a:xfrm>
          <a:off x="0" y="0"/>
          <a:ext cx="0" cy="0"/>
          <a:chOff x="0" y="0"/>
          <a:chExt cx="0" cy="0"/>
        </a:xfrm>
      </p:grpSpPr>
      <p:sp>
        <p:nvSpPr>
          <p:cNvPr id="28" name="Google Shape;28;p25"/>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25"/>
          <p:cNvSpPr/>
          <p:nvPr/>
        </p:nvSpPr>
        <p:spPr>
          <a:xfrm>
            <a:off x="16" y="0"/>
            <a:ext cx="4654296" cy="5864225"/>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p:cNvSpPr txBox="1"/>
          <p:nvPr>
            <p:ph idx="1" type="body"/>
          </p:nvPr>
        </p:nvSpPr>
        <p:spPr>
          <a:xfrm>
            <a:off x="5458984" y="497808"/>
            <a:ext cx="5713841" cy="4868609"/>
          </a:xfrm>
          <a:prstGeom prst="rect">
            <a:avLst/>
          </a:prstGeom>
          <a:noFill/>
          <a:ln>
            <a:noFill/>
          </a:ln>
        </p:spPr>
        <p:txBody>
          <a:bodyPr anchorCtr="0" anchor="ctr"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1" name="Google Shape;31;p25"/>
          <p:cNvSpPr/>
          <p:nvPr/>
        </p:nvSpPr>
        <p:spPr>
          <a:xfrm>
            <a:off x="0" y="2003424"/>
            <a:ext cx="1036320" cy="185737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25"/>
          <p:cNvSpPr/>
          <p:nvPr/>
        </p:nvSpPr>
        <p:spPr>
          <a:xfrm>
            <a:off x="5458983" y="377398"/>
            <a:ext cx="5713840" cy="12566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25"/>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5"/>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36" name="Google Shape;36;p25"/>
          <p:cNvSpPr/>
          <p:nvPr/>
        </p:nvSpPr>
        <p:spPr>
          <a:xfrm>
            <a:off x="1078230" y="2003423"/>
            <a:ext cx="3576082" cy="1857378"/>
          </a:xfrm>
          <a:prstGeom prst="rect">
            <a:avLst/>
          </a:prstGeom>
          <a:solidFill>
            <a:srgbClr val="273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25"/>
          <p:cNvSpPr txBox="1"/>
          <p:nvPr>
            <p:ph type="title"/>
          </p:nvPr>
        </p:nvSpPr>
        <p:spPr>
          <a:xfrm>
            <a:off x="1092200" y="1885125"/>
            <a:ext cx="3314700" cy="2093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4400"/>
              <a:buFont typeface="Calibri"/>
              <a:buNone/>
              <a:defRPr b="1" sz="4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p:nvPr/>
        </p:nvSpPr>
        <p:spPr>
          <a:xfrm>
            <a:off x="1092200" y="993775"/>
            <a:ext cx="1036320" cy="936626"/>
          </a:xfrm>
          <a:prstGeom prst="rect">
            <a:avLst/>
          </a:prstGeom>
          <a:solidFill>
            <a:srgbClr val="CFD3E6">
              <a:alpha val="2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showMasterSp="0" type="vertTitleAndTx">
  <p:cSld name="VERTICAL_TITLE_AND_VERTICAL_TEXT">
    <p:spTree>
      <p:nvGrpSpPr>
        <p:cNvPr id="176" name="Shape 176"/>
        <p:cNvGrpSpPr/>
        <p:nvPr/>
      </p:nvGrpSpPr>
      <p:grpSpPr>
        <a:xfrm>
          <a:off x="0" y="0"/>
          <a:ext cx="0" cy="0"/>
          <a:chOff x="0" y="0"/>
          <a:chExt cx="0" cy="0"/>
        </a:xfrm>
      </p:grpSpPr>
      <p:sp>
        <p:nvSpPr>
          <p:cNvPr id="177" name="Google Shape;177;p43"/>
          <p:cNvSpPr txBox="1"/>
          <p:nvPr>
            <p:ph type="title"/>
          </p:nvPr>
        </p:nvSpPr>
        <p:spPr>
          <a:xfrm rot="5400000">
            <a:off x="7683554" y="2387546"/>
            <a:ext cx="4530725" cy="244803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3"/>
          <p:cNvSpPr txBox="1"/>
          <p:nvPr>
            <p:ph idx="1" type="body"/>
          </p:nvPr>
        </p:nvSpPr>
        <p:spPr>
          <a:xfrm rot="5400000">
            <a:off x="2566989" y="-128588"/>
            <a:ext cx="4530723" cy="7480300"/>
          </a:xfrm>
          <a:prstGeom prst="rect">
            <a:avLst/>
          </a:prstGeom>
          <a:noFill/>
          <a:ln>
            <a:noFill/>
          </a:ln>
        </p:spPr>
        <p:txBody>
          <a:bodyPr anchorCtr="0" anchor="t" bIns="0" lIns="45700" spcFirstLastPara="1" rIns="45700" wrap="square" tIns="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9" name="Google Shape;179;p43"/>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43"/>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43"/>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82" name="Google Shape;182;p43"/>
          <p:cNvSpPr/>
          <p:nvPr/>
        </p:nvSpPr>
        <p:spPr>
          <a:xfrm rot="-5400000">
            <a:off x="8871481" y="-146580"/>
            <a:ext cx="1036320" cy="1329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u avec légende" showMasterSp="0">
  <p:cSld name="4_Contenu avec légende">
    <p:spTree>
      <p:nvGrpSpPr>
        <p:cNvPr id="39" name="Shape 39"/>
        <p:cNvGrpSpPr/>
        <p:nvPr/>
      </p:nvGrpSpPr>
      <p:grpSpPr>
        <a:xfrm>
          <a:off x="0" y="0"/>
          <a:ext cx="0" cy="0"/>
          <a:chOff x="0" y="0"/>
          <a:chExt cx="0" cy="0"/>
        </a:xfrm>
      </p:grpSpPr>
      <p:sp>
        <p:nvSpPr>
          <p:cNvPr id="40" name="Google Shape;40;p26"/>
          <p:cNvSpPr/>
          <p:nvPr/>
        </p:nvSpPr>
        <p:spPr>
          <a:xfrm>
            <a:off x="74485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26"/>
          <p:cNvSpPr/>
          <p:nvPr/>
        </p:nvSpPr>
        <p:spPr>
          <a:xfrm>
            <a:off x="4654312" y="507333"/>
            <a:ext cx="7537688" cy="484955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26"/>
          <p:cNvSpPr/>
          <p:nvPr/>
        </p:nvSpPr>
        <p:spPr>
          <a:xfrm>
            <a:off x="16" y="0"/>
            <a:ext cx="4654296" cy="5864225"/>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6"/>
          <p:cNvSpPr txBox="1"/>
          <p:nvPr>
            <p:ph type="title"/>
          </p:nvPr>
        </p:nvSpPr>
        <p:spPr>
          <a:xfrm>
            <a:off x="1092200" y="1885125"/>
            <a:ext cx="3068833" cy="20939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4400"/>
              <a:buFont typeface="Calibri"/>
              <a:buNone/>
              <a:defRPr b="1" i="0" sz="4400">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 type="body"/>
          </p:nvPr>
        </p:nvSpPr>
        <p:spPr>
          <a:xfrm>
            <a:off x="6518529" y="943430"/>
            <a:ext cx="4654296" cy="3977366"/>
          </a:xfrm>
          <a:prstGeom prst="rect">
            <a:avLst/>
          </a:prstGeom>
          <a:noFill/>
          <a:ln>
            <a:noFill/>
          </a:ln>
        </p:spPr>
        <p:txBody>
          <a:bodyPr anchorCtr="0" anchor="ctr" bIns="45700" lIns="0" spcFirstLastPara="1" rIns="0" wrap="square" tIns="45700">
            <a:normAutofit/>
          </a:bodyPr>
          <a:lstStyle>
            <a:lvl1pPr indent="-381000" lvl="0" marL="457200" algn="l">
              <a:lnSpc>
                <a:spcPct val="100000"/>
              </a:lnSpc>
              <a:spcBef>
                <a:spcPts val="1200"/>
              </a:spcBef>
              <a:spcAft>
                <a:spcPts val="0"/>
              </a:spcAft>
              <a:buSzPts val="2400"/>
              <a:buChar char="▪"/>
              <a:defRPr sz="2400"/>
            </a:lvl1pPr>
            <a:lvl2pPr indent="-355600" lvl="1" marL="914400" algn="l">
              <a:lnSpc>
                <a:spcPct val="100000"/>
              </a:lnSpc>
              <a:spcBef>
                <a:spcPts val="200"/>
              </a:spcBef>
              <a:spcAft>
                <a:spcPts val="0"/>
              </a:spcAft>
              <a:buSzPts val="2000"/>
              <a:buChar char="▪"/>
              <a:defRPr sz="2000"/>
            </a:lvl2pPr>
            <a:lvl3pPr indent="-330200" lvl="2" marL="1371600" algn="l">
              <a:lnSpc>
                <a:spcPct val="100000"/>
              </a:lnSpc>
              <a:spcBef>
                <a:spcPts val="400"/>
              </a:spcBef>
              <a:spcAft>
                <a:spcPts val="0"/>
              </a:spcAft>
              <a:buSzPts val="1600"/>
              <a:buChar char="▪"/>
              <a:defRPr sz="1600"/>
            </a:lvl3pPr>
            <a:lvl4pPr indent="-330200" lvl="3" marL="1828800" algn="l">
              <a:lnSpc>
                <a:spcPct val="100000"/>
              </a:lnSpc>
              <a:spcBef>
                <a:spcPts val="400"/>
              </a:spcBef>
              <a:spcAft>
                <a:spcPts val="0"/>
              </a:spcAft>
              <a:buSzPts val="1600"/>
              <a:buChar char="▪"/>
              <a:defRPr sz="1600"/>
            </a:lvl4pPr>
            <a:lvl5pPr indent="-330200" lvl="4" marL="2286000" algn="l">
              <a:lnSpc>
                <a:spcPct val="100000"/>
              </a:lnSpc>
              <a:spcBef>
                <a:spcPts val="400"/>
              </a:spcBef>
              <a:spcAft>
                <a:spcPts val="0"/>
              </a:spcAft>
              <a:buSzPts val="1600"/>
              <a:buChar char="▪"/>
              <a:defRPr sz="16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26"/>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6"/>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6"/>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48" name="Google Shape;48;p26"/>
          <p:cNvSpPr/>
          <p:nvPr/>
        </p:nvSpPr>
        <p:spPr>
          <a:xfrm>
            <a:off x="4370251" y="2322780"/>
            <a:ext cx="1348378" cy="121866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type="obj">
  <p:cSld name="OBJECT">
    <p:spTree>
      <p:nvGrpSpPr>
        <p:cNvPr id="49" name="Shape 49"/>
        <p:cNvGrpSpPr/>
        <p:nvPr/>
      </p:nvGrpSpPr>
      <p:grpSpPr>
        <a:xfrm>
          <a:off x="0" y="0"/>
          <a:ext cx="0" cy="0"/>
          <a:chOff x="0" y="0"/>
          <a:chExt cx="0" cy="0"/>
        </a:xfrm>
      </p:grpSpPr>
      <p:sp>
        <p:nvSpPr>
          <p:cNvPr id="50" name="Google Shape;50;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7"/>
          <p:cNvSpPr txBox="1"/>
          <p:nvPr>
            <p:ph idx="1" type="body"/>
          </p:nvPr>
        </p:nvSpPr>
        <p:spPr>
          <a:xfrm>
            <a:off x="1216548"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27"/>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7"/>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55" name="Shape 55"/>
        <p:cNvGrpSpPr/>
        <p:nvPr/>
      </p:nvGrpSpPr>
      <p:grpSpPr>
        <a:xfrm>
          <a:off x="0" y="0"/>
          <a:ext cx="0" cy="0"/>
          <a:chOff x="0" y="0"/>
          <a:chExt cx="0" cy="0"/>
        </a:xfrm>
      </p:grpSpPr>
      <p:sp>
        <p:nvSpPr>
          <p:cNvPr id="56" name="Google Shape;56;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8"/>
          <p:cNvSpPr txBox="1"/>
          <p:nvPr>
            <p:ph idx="1" type="body"/>
          </p:nvPr>
        </p:nvSpPr>
        <p:spPr>
          <a:xfrm>
            <a:off x="1216548"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28"/>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spTree>
      <p:nvGrpSpPr>
        <p:cNvPr id="61" name="Shape 61"/>
        <p:cNvGrpSpPr/>
        <p:nvPr/>
      </p:nvGrpSpPr>
      <p:grpSpPr>
        <a:xfrm>
          <a:off x="0" y="0"/>
          <a:ext cx="0" cy="0"/>
          <a:chOff x="0" y="0"/>
          <a:chExt cx="0" cy="0"/>
        </a:xfrm>
      </p:grpSpPr>
      <p:sp>
        <p:nvSpPr>
          <p:cNvPr id="62" name="Google Shape;62;p29"/>
          <p:cNvSpPr/>
          <p:nvPr>
            <p:ph idx="2" type="pic"/>
          </p:nvPr>
        </p:nvSpPr>
        <p:spPr>
          <a:xfrm>
            <a:off x="0" y="0"/>
            <a:ext cx="12192000" cy="6858000"/>
          </a:xfrm>
          <a:prstGeom prst="rect">
            <a:avLst/>
          </a:prstGeom>
          <a:noFill/>
          <a:ln>
            <a:noFill/>
          </a:ln>
        </p:spPr>
      </p:sp>
      <p:sp>
        <p:nvSpPr>
          <p:cNvPr id="63" name="Google Shape;63;p29"/>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9"/>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9"/>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66" name="Google Shape;66;p29"/>
          <p:cNvSpPr txBox="1"/>
          <p:nvPr>
            <p:ph idx="1" type="subTitle"/>
          </p:nvPr>
        </p:nvSpPr>
        <p:spPr>
          <a:xfrm>
            <a:off x="1212850" y="4508500"/>
            <a:ext cx="5118100" cy="1279652"/>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lt1"/>
                </a:solidFill>
                <a:latin typeface="Calibri"/>
                <a:ea typeface="Calibri"/>
                <a:cs typeface="Calibri"/>
                <a:sym typeface="Calibri"/>
              </a:defRPr>
            </a:lvl1pPr>
            <a:lvl2pPr lvl="1" algn="ctr">
              <a:lnSpc>
                <a:spcPct val="100000"/>
              </a:lnSpc>
              <a:spcBef>
                <a:spcPts val="200"/>
              </a:spcBef>
              <a:spcAft>
                <a:spcPts val="0"/>
              </a:spcAft>
              <a:buSzPts val="2400"/>
              <a:buNone/>
              <a:defRPr sz="2400"/>
            </a:lvl2pPr>
            <a:lvl3pPr lvl="2" algn="ctr">
              <a:lnSpc>
                <a:spcPct val="100000"/>
              </a:lnSpc>
              <a:spcBef>
                <a:spcPts val="400"/>
              </a:spcBef>
              <a:spcAft>
                <a:spcPts val="0"/>
              </a:spcAft>
              <a:buSzPts val="2400"/>
              <a:buNone/>
              <a:defRPr sz="2400"/>
            </a:lvl3pPr>
            <a:lvl4pPr lvl="3" algn="ctr">
              <a:lnSpc>
                <a:spcPct val="100000"/>
              </a:lnSpc>
              <a:spcBef>
                <a:spcPts val="400"/>
              </a:spcBef>
              <a:spcAft>
                <a:spcPts val="0"/>
              </a:spcAft>
              <a:buSzPts val="2000"/>
              <a:buNone/>
              <a:defRPr sz="2000"/>
            </a:lvl4pPr>
            <a:lvl5pPr lvl="4" algn="ctr">
              <a:lnSpc>
                <a:spcPct val="10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67" name="Google Shape;67;p29"/>
          <p:cNvSpPr txBox="1"/>
          <p:nvPr>
            <p:ph type="ctrTitle"/>
          </p:nvPr>
        </p:nvSpPr>
        <p:spPr>
          <a:xfrm>
            <a:off x="1212850" y="2057400"/>
            <a:ext cx="5118100" cy="192906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alibri"/>
              <a:buNone/>
              <a:defRPr b="1"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showMasterSp="0">
  <p:cSld name="En-tête de section">
    <p:bg>
      <p:bgPr>
        <a:solidFill>
          <a:schemeClr val="lt1"/>
        </a:solidFill>
      </p:bgPr>
    </p:bg>
    <p:spTree>
      <p:nvGrpSpPr>
        <p:cNvPr id="68" name="Shape 68"/>
        <p:cNvGrpSpPr/>
        <p:nvPr/>
      </p:nvGrpSpPr>
      <p:grpSpPr>
        <a:xfrm>
          <a:off x="0" y="0"/>
          <a:ext cx="0" cy="0"/>
          <a:chOff x="0" y="0"/>
          <a:chExt cx="0" cy="0"/>
        </a:xfrm>
      </p:grpSpPr>
      <p:sp>
        <p:nvSpPr>
          <p:cNvPr id="69" name="Google Shape;69;p30"/>
          <p:cNvSpPr/>
          <p:nvPr/>
        </p:nvSpPr>
        <p:spPr>
          <a:xfrm>
            <a:off x="7972121"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30"/>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73" name="Google Shape;73;p30"/>
          <p:cNvSpPr/>
          <p:nvPr>
            <p:ph idx="2" type="pic"/>
          </p:nvPr>
        </p:nvSpPr>
        <p:spPr>
          <a:xfrm>
            <a:off x="0" y="0"/>
            <a:ext cx="6311900" cy="6858000"/>
          </a:xfrm>
          <a:prstGeom prst="rect">
            <a:avLst/>
          </a:prstGeom>
          <a:noFill/>
          <a:ln>
            <a:noFill/>
          </a:ln>
        </p:spPr>
      </p:sp>
      <p:sp>
        <p:nvSpPr>
          <p:cNvPr id="74" name="Google Shape;74;p30"/>
          <p:cNvSpPr/>
          <p:nvPr/>
        </p:nvSpPr>
        <p:spPr>
          <a:xfrm>
            <a:off x="2451099" y="3568700"/>
            <a:ext cx="8721725" cy="2308225"/>
          </a:xfrm>
          <a:prstGeom prst="rect">
            <a:avLst/>
          </a:prstGeom>
          <a:solidFill>
            <a:schemeClr val="accent1"/>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5" name="Google Shape;75;p30"/>
          <p:cNvSpPr txBox="1"/>
          <p:nvPr>
            <p:ph type="title"/>
          </p:nvPr>
        </p:nvSpPr>
        <p:spPr>
          <a:xfrm>
            <a:off x="2641599" y="3746500"/>
            <a:ext cx="8331202" cy="1308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Calibri"/>
              <a:buNone/>
              <a:defRPr b="1"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 type="body"/>
          </p:nvPr>
        </p:nvSpPr>
        <p:spPr>
          <a:xfrm>
            <a:off x="2641600" y="5219700"/>
            <a:ext cx="8331201" cy="5867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2400"/>
              <a:buNone/>
              <a:defRPr sz="2400" cap="none">
                <a:solidFill>
                  <a:schemeClr val="lt1"/>
                </a:solidFill>
                <a:latin typeface="Calibri"/>
                <a:ea typeface="Calibri"/>
                <a:cs typeface="Calibri"/>
                <a:sym typeface="Calibri"/>
              </a:defRPr>
            </a:lvl1pPr>
            <a:lvl2pPr indent="-228600" lvl="1" marL="914400" algn="l">
              <a:lnSpc>
                <a:spcPct val="100000"/>
              </a:lnSpc>
              <a:spcBef>
                <a:spcPts val="200"/>
              </a:spcBef>
              <a:spcAft>
                <a:spcPts val="0"/>
              </a:spcAft>
              <a:buSzPts val="1800"/>
              <a:buNone/>
              <a:defRPr sz="1800">
                <a:solidFill>
                  <a:srgbClr val="888888"/>
                </a:solidFill>
              </a:defRPr>
            </a:lvl2pPr>
            <a:lvl3pPr indent="-228600" lvl="2" marL="1371600" algn="l">
              <a:lnSpc>
                <a:spcPct val="100000"/>
              </a:lnSpc>
              <a:spcBef>
                <a:spcPts val="400"/>
              </a:spcBef>
              <a:spcAft>
                <a:spcPts val="0"/>
              </a:spcAft>
              <a:buSzPts val="1600"/>
              <a:buNone/>
              <a:defRPr sz="1600">
                <a:solidFill>
                  <a:srgbClr val="888888"/>
                </a:solidFill>
              </a:defRPr>
            </a:lvl3pPr>
            <a:lvl4pPr indent="-228600" lvl="3" marL="1828800" algn="l">
              <a:lnSpc>
                <a:spcPct val="100000"/>
              </a:lnSpc>
              <a:spcBef>
                <a:spcPts val="400"/>
              </a:spcBef>
              <a:spcAft>
                <a:spcPts val="0"/>
              </a:spcAft>
              <a:buSzPts val="1400"/>
              <a:buNone/>
              <a:defRPr sz="1400">
                <a:solidFill>
                  <a:srgbClr val="888888"/>
                </a:solidFill>
              </a:defRPr>
            </a:lvl4pPr>
            <a:lvl5pPr indent="-228600" lvl="4" marL="2286000" algn="l">
              <a:lnSpc>
                <a:spcPct val="10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77" name="Google Shape;77;p30"/>
          <p:cNvSpPr/>
          <p:nvPr/>
        </p:nvSpPr>
        <p:spPr>
          <a:xfrm>
            <a:off x="3752850" y="3469101"/>
            <a:ext cx="5118100" cy="12566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tête de section" showMasterSp="0">
  <p:cSld name="1_En-tête de section">
    <p:bg>
      <p:bgPr>
        <a:solidFill>
          <a:schemeClr val="lt1"/>
        </a:solidFill>
      </p:bgPr>
    </p:bg>
    <p:spTree>
      <p:nvGrpSpPr>
        <p:cNvPr id="78" name="Shape 78"/>
        <p:cNvGrpSpPr/>
        <p:nvPr/>
      </p:nvGrpSpPr>
      <p:grpSpPr>
        <a:xfrm>
          <a:off x="0" y="0"/>
          <a:ext cx="0" cy="0"/>
          <a:chOff x="0" y="0"/>
          <a:chExt cx="0" cy="0"/>
        </a:xfrm>
      </p:grpSpPr>
      <p:sp>
        <p:nvSpPr>
          <p:cNvPr id="79" name="Google Shape;79;p31"/>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1"/>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82" name="Google Shape;82;p31"/>
          <p:cNvSpPr/>
          <p:nvPr>
            <p:ph idx="2" type="pic"/>
          </p:nvPr>
        </p:nvSpPr>
        <p:spPr>
          <a:xfrm>
            <a:off x="0" y="0"/>
            <a:ext cx="12192000" cy="6858000"/>
          </a:xfrm>
          <a:prstGeom prst="rect">
            <a:avLst/>
          </a:prstGeom>
          <a:noFill/>
          <a:ln>
            <a:noFill/>
          </a:ln>
        </p:spPr>
      </p:sp>
      <p:sp>
        <p:nvSpPr>
          <p:cNvPr id="83" name="Google Shape;83;p31"/>
          <p:cNvSpPr/>
          <p:nvPr/>
        </p:nvSpPr>
        <p:spPr>
          <a:xfrm>
            <a:off x="1735138" y="3568700"/>
            <a:ext cx="8721725" cy="2308225"/>
          </a:xfrm>
          <a:prstGeom prst="rect">
            <a:avLst/>
          </a:prstGeom>
          <a:solidFill>
            <a:schemeClr val="accent1"/>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4" name="Google Shape;84;p31"/>
          <p:cNvSpPr txBox="1"/>
          <p:nvPr>
            <p:ph type="title"/>
          </p:nvPr>
        </p:nvSpPr>
        <p:spPr>
          <a:xfrm>
            <a:off x="1930399" y="3746500"/>
            <a:ext cx="8331202" cy="13081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Calibri"/>
              <a:buNone/>
              <a:defRPr b="1"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1"/>
          <p:cNvSpPr txBox="1"/>
          <p:nvPr>
            <p:ph idx="1" type="body"/>
          </p:nvPr>
        </p:nvSpPr>
        <p:spPr>
          <a:xfrm>
            <a:off x="1930400" y="5219700"/>
            <a:ext cx="8331201" cy="5867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200"/>
              </a:spcBef>
              <a:spcAft>
                <a:spcPts val="0"/>
              </a:spcAft>
              <a:buSzPts val="2400"/>
              <a:buNone/>
              <a:defRPr sz="2400" cap="none">
                <a:solidFill>
                  <a:schemeClr val="lt1"/>
                </a:solidFill>
                <a:latin typeface="Calibri"/>
                <a:ea typeface="Calibri"/>
                <a:cs typeface="Calibri"/>
                <a:sym typeface="Calibri"/>
              </a:defRPr>
            </a:lvl1pPr>
            <a:lvl2pPr indent="-228600" lvl="1" marL="914400" algn="l">
              <a:lnSpc>
                <a:spcPct val="100000"/>
              </a:lnSpc>
              <a:spcBef>
                <a:spcPts val="200"/>
              </a:spcBef>
              <a:spcAft>
                <a:spcPts val="0"/>
              </a:spcAft>
              <a:buSzPts val="1800"/>
              <a:buNone/>
              <a:defRPr sz="1800">
                <a:solidFill>
                  <a:srgbClr val="888888"/>
                </a:solidFill>
              </a:defRPr>
            </a:lvl2pPr>
            <a:lvl3pPr indent="-228600" lvl="2" marL="1371600" algn="l">
              <a:lnSpc>
                <a:spcPct val="100000"/>
              </a:lnSpc>
              <a:spcBef>
                <a:spcPts val="400"/>
              </a:spcBef>
              <a:spcAft>
                <a:spcPts val="0"/>
              </a:spcAft>
              <a:buSzPts val="1600"/>
              <a:buNone/>
              <a:defRPr sz="1600">
                <a:solidFill>
                  <a:srgbClr val="888888"/>
                </a:solidFill>
              </a:defRPr>
            </a:lvl3pPr>
            <a:lvl4pPr indent="-228600" lvl="3" marL="1828800" algn="l">
              <a:lnSpc>
                <a:spcPct val="100000"/>
              </a:lnSpc>
              <a:spcBef>
                <a:spcPts val="400"/>
              </a:spcBef>
              <a:spcAft>
                <a:spcPts val="0"/>
              </a:spcAft>
              <a:buSzPts val="1400"/>
              <a:buNone/>
              <a:defRPr sz="1400">
                <a:solidFill>
                  <a:srgbClr val="888888"/>
                </a:solidFill>
              </a:defRPr>
            </a:lvl4pPr>
            <a:lvl5pPr indent="-228600" lvl="4" marL="2286000" algn="l">
              <a:lnSpc>
                <a:spcPct val="10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86" name="Google Shape;86;p31"/>
          <p:cNvSpPr/>
          <p:nvPr/>
        </p:nvSpPr>
        <p:spPr>
          <a:xfrm>
            <a:off x="3536950" y="3469101"/>
            <a:ext cx="5118100" cy="12566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87" name="Shape 87"/>
        <p:cNvGrpSpPr/>
        <p:nvPr/>
      </p:nvGrpSpPr>
      <p:grpSpPr>
        <a:xfrm>
          <a:off x="0" y="0"/>
          <a:ext cx="0" cy="0"/>
          <a:chOff x="0" y="0"/>
          <a:chExt cx="0" cy="0"/>
        </a:xfrm>
      </p:grpSpPr>
      <p:sp>
        <p:nvSpPr>
          <p:cNvPr id="88" name="Google Shape;88;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2"/>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32"/>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2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1" name="Google Shape;91;p32"/>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2"/>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2"/>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p:nvPr/>
        </p:nvSpPr>
        <p:spPr>
          <a:xfrm>
            <a:off x="4667250" y="0"/>
            <a:ext cx="2857500" cy="6858000"/>
          </a:xfrm>
          <a:prstGeom prst="parallelogram">
            <a:avLst>
              <a:gd fmla="val 0" name="adj"/>
            </a:avLst>
          </a:prstGeom>
          <a:solidFill>
            <a:srgbClr val="F2F2F2">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800"/>
              <a:buFont typeface="Calibri"/>
              <a:buNone/>
              <a:defRPr b="1"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3"/>
          <p:cNvSpPr txBox="1"/>
          <p:nvPr>
            <p:ph idx="1" type="body"/>
          </p:nvPr>
        </p:nvSpPr>
        <p:spPr>
          <a:xfrm>
            <a:off x="1216548"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00000"/>
              </a:lnSpc>
              <a:spcBef>
                <a:spcPts val="1200"/>
              </a:spcBef>
              <a:spcAft>
                <a:spcPts val="0"/>
              </a:spcAft>
              <a:buClr>
                <a:schemeClr val="accent1"/>
              </a:buClr>
              <a:buSzPts val="2000"/>
              <a:buFont typeface="Noto Sans Symbols"/>
              <a:buChar char="▪"/>
              <a:defRPr b="0" i="0" sz="2000" u="none" cap="none" strike="noStrike">
                <a:solidFill>
                  <a:srgbClr val="3F3F3F"/>
                </a:solidFill>
                <a:latin typeface="Calibri"/>
                <a:ea typeface="Calibri"/>
                <a:cs typeface="Calibri"/>
                <a:sym typeface="Calibri"/>
              </a:defRPr>
            </a:lvl1pPr>
            <a:lvl2pPr indent="-342900" lvl="1" marL="914400" marR="0" rtl="0" algn="l">
              <a:lnSpc>
                <a:spcPct val="100000"/>
              </a:lnSpc>
              <a:spcBef>
                <a:spcPts val="200"/>
              </a:spcBef>
              <a:spcAft>
                <a:spcPts val="0"/>
              </a:spcAft>
              <a:buClr>
                <a:schemeClr val="accent1"/>
              </a:buClr>
              <a:buSzPts val="1800"/>
              <a:buFont typeface="Noto Sans Symbols"/>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3" name="Google Shape;13;p23"/>
          <p:cNvSpPr txBox="1"/>
          <p:nvPr>
            <p:ph idx="10" type="dt"/>
          </p:nvPr>
        </p:nvSpPr>
        <p:spPr>
          <a:xfrm>
            <a:off x="68341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1" type="ftr"/>
          </p:nvPr>
        </p:nvSpPr>
        <p:spPr>
          <a:xfrm>
            <a:off x="1097279" y="6446838"/>
            <a:ext cx="484632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3"/>
          <p:cNvSpPr txBox="1"/>
          <p:nvPr>
            <p:ph idx="12" type="sldNum"/>
          </p:nvPr>
        </p:nvSpPr>
        <p:spPr>
          <a:xfrm>
            <a:off x="10375670"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
        <p:nvSpPr>
          <p:cNvPr id="16" name="Google Shape;16;p23"/>
          <p:cNvSpPr/>
          <p:nvPr/>
        </p:nvSpPr>
        <p:spPr>
          <a:xfrm>
            <a:off x="0" y="1011981"/>
            <a:ext cx="103632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F26B43"/>
          </p15:clr>
        </p15:guide>
        <p15:guide id="2" pos="688">
          <p15:clr>
            <a:srgbClr val="F26B43"/>
          </p15:clr>
        </p15:guide>
        <p15:guide id="3" pos="7038">
          <p15:clr>
            <a:srgbClr val="F26B43"/>
          </p15:clr>
        </p15:guide>
        <p15:guide id="4" orient="horz" pos="3702">
          <p15:clr>
            <a:srgbClr val="F26B43"/>
          </p15:clr>
        </p15:guide>
        <p15:guide id="5" orient="horz" pos="40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
          <p:cNvSpPr txBox="1"/>
          <p:nvPr>
            <p:ph type="ctrTitle"/>
          </p:nvPr>
        </p:nvSpPr>
        <p:spPr>
          <a:xfrm>
            <a:off x="6629400" y="758952"/>
            <a:ext cx="4526280" cy="3227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6000"/>
              <a:buFont typeface="Calibri"/>
              <a:buNone/>
            </a:pPr>
            <a:r>
              <a:rPr lang="fr-FR"/>
              <a:t>Project  PropHero</a:t>
            </a:r>
            <a:endParaRPr/>
          </a:p>
        </p:txBody>
      </p:sp>
      <p:sp>
        <p:nvSpPr>
          <p:cNvPr id="189" name="Google Shape;189;p1"/>
          <p:cNvSpPr txBox="1"/>
          <p:nvPr>
            <p:ph idx="1" type="subTitle"/>
          </p:nvPr>
        </p:nvSpPr>
        <p:spPr>
          <a:xfrm>
            <a:off x="6632171" y="4508500"/>
            <a:ext cx="4526280" cy="12796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fr-FR">
                <a:latin typeface="Calibri"/>
                <a:ea typeface="Calibri"/>
                <a:cs typeface="Calibri"/>
                <a:sym typeface="Calibri"/>
              </a:rPr>
              <a:t>2024</a:t>
            </a:r>
            <a:endParaRPr>
              <a:latin typeface="Calibri"/>
              <a:ea typeface="Calibri"/>
              <a:cs typeface="Calibri"/>
              <a:sym typeface="Calibri"/>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rPr lang="fr-FR"/>
              <a:t>Sheshir, Gonzalo et Frédéric</a:t>
            </a:r>
            <a:endParaRPr/>
          </a:p>
        </p:txBody>
      </p:sp>
      <p:pic>
        <p:nvPicPr>
          <p:cNvPr id="190" name="Google Shape;190;p1"/>
          <p:cNvPicPr preferRelativeResize="0"/>
          <p:nvPr>
            <p:ph idx="2" type="pic"/>
          </p:nvPr>
        </p:nvPicPr>
        <p:blipFill rotWithShape="1">
          <a:blip r:embed="rId3">
            <a:alphaModFix/>
          </a:blip>
          <a:srcRect b="0" l="3980" r="3981" t="0"/>
          <a:stretch/>
        </p:blipFill>
        <p:spPr>
          <a:xfrm>
            <a:off x="0" y="9525"/>
            <a:ext cx="63119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720125e717_0_5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solidFill>
                  <a:srgbClr val="404040"/>
                </a:solidFill>
              </a:rPr>
              <a:t>Fort impact de l’indice de confiance sur le prix de l’immobilier !</a:t>
            </a:r>
            <a:endParaRPr/>
          </a:p>
        </p:txBody>
      </p:sp>
      <p:pic>
        <p:nvPicPr>
          <p:cNvPr id="258" name="Google Shape;258;g2720125e717_0_53"/>
          <p:cNvPicPr preferRelativeResize="0"/>
          <p:nvPr/>
        </p:nvPicPr>
        <p:blipFill rotWithShape="1">
          <a:blip r:embed="rId3">
            <a:alphaModFix/>
          </a:blip>
          <a:srcRect b="0" l="0" r="0" t="0"/>
          <a:stretch/>
        </p:blipFill>
        <p:spPr>
          <a:xfrm>
            <a:off x="1097275" y="1867825"/>
            <a:ext cx="8588625" cy="4912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720125e717_0_6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solidFill>
                  <a:srgbClr val="404040"/>
                </a:solidFill>
              </a:rPr>
              <a:t>La corrélation inversée des taux d’intérêts avec les transactions !</a:t>
            </a:r>
            <a:endParaRPr/>
          </a:p>
        </p:txBody>
      </p:sp>
      <p:pic>
        <p:nvPicPr>
          <p:cNvPr id="265" name="Google Shape;265;g2720125e717_0_61"/>
          <p:cNvPicPr preferRelativeResize="0"/>
          <p:nvPr/>
        </p:nvPicPr>
        <p:blipFill rotWithShape="1">
          <a:blip r:embed="rId3">
            <a:alphaModFix/>
          </a:blip>
          <a:srcRect b="0" l="0" r="0" t="0"/>
          <a:stretch/>
        </p:blipFill>
        <p:spPr>
          <a:xfrm>
            <a:off x="1336200" y="1926428"/>
            <a:ext cx="8321697" cy="48157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720125e717_0_6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solidFill>
                  <a:srgbClr val="404040"/>
                </a:solidFill>
              </a:rPr>
              <a:t>Corrélation entre l’immobilier et le coût de la vie</a:t>
            </a:r>
            <a:endParaRPr/>
          </a:p>
        </p:txBody>
      </p:sp>
      <p:pic>
        <p:nvPicPr>
          <p:cNvPr id="272" name="Google Shape;272;g2720125e717_0_69"/>
          <p:cNvPicPr preferRelativeResize="0"/>
          <p:nvPr/>
        </p:nvPicPr>
        <p:blipFill rotWithShape="1">
          <a:blip r:embed="rId3">
            <a:alphaModFix/>
          </a:blip>
          <a:srcRect b="0" l="0" r="0" t="0"/>
          <a:stretch/>
        </p:blipFill>
        <p:spPr>
          <a:xfrm>
            <a:off x="1177575" y="1889803"/>
            <a:ext cx="8932752" cy="48157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720125e717_0_31"/>
          <p:cNvSpPr txBox="1"/>
          <p:nvPr>
            <p:ph type="title"/>
          </p:nvPr>
        </p:nvSpPr>
        <p:spPr>
          <a:xfrm>
            <a:off x="516578" y="1885125"/>
            <a:ext cx="3644400" cy="209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fr-FR"/>
              <a:t>Choix des Régions pour notre Analyse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Indicateurs de risque et performance</a:t>
            </a:r>
            <a:endParaRPr/>
          </a:p>
        </p:txBody>
      </p:sp>
      <p:grpSp>
        <p:nvGrpSpPr>
          <p:cNvPr id="285" name="Google Shape;285;p11"/>
          <p:cNvGrpSpPr/>
          <p:nvPr/>
        </p:nvGrpSpPr>
        <p:grpSpPr>
          <a:xfrm>
            <a:off x="3435348" y="1788566"/>
            <a:ext cx="5018226" cy="5018226"/>
            <a:chOff x="1403347" y="51206"/>
            <a:chExt cx="5018226" cy="5018226"/>
          </a:xfrm>
        </p:grpSpPr>
        <p:sp>
          <p:nvSpPr>
            <p:cNvPr id="286" name="Google Shape;286;p11"/>
            <p:cNvSpPr/>
            <p:nvPr/>
          </p:nvSpPr>
          <p:spPr>
            <a:xfrm>
              <a:off x="2581094" y="51206"/>
              <a:ext cx="2662732" cy="2662732"/>
            </a:xfrm>
            <a:prstGeom prst="ellipse">
              <a:avLst/>
            </a:prstGeom>
            <a:solidFill>
              <a:srgbClr val="92D050">
                <a:alpha val="49411"/>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1"/>
            <p:cNvSpPr txBox="1"/>
            <p:nvPr/>
          </p:nvSpPr>
          <p:spPr>
            <a:xfrm>
              <a:off x="2888332" y="409651"/>
              <a:ext cx="2048256" cy="8449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rPr b="1" i="0" lang="fr-FR" sz="1800" u="none" cap="none" strike="noStrike">
                  <a:solidFill>
                    <a:schemeClr val="dk1"/>
                  </a:solidFill>
                  <a:latin typeface="Calibri"/>
                  <a:ea typeface="Calibri"/>
                  <a:cs typeface="Calibri"/>
                  <a:sym typeface="Calibri"/>
                </a:rPr>
                <a:t>Corrélation</a:t>
              </a:r>
              <a:endParaRPr b="1" i="0" sz="18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1800"/>
                <a:buFont typeface="Calibri"/>
                <a:buNone/>
              </a:pPr>
              <a:r>
                <a:rPr b="1" i="0" lang="fr-FR" sz="1800" u="none" cap="none" strike="noStrike">
                  <a:solidFill>
                    <a:schemeClr val="dk1"/>
                  </a:solidFill>
                  <a:latin typeface="Calibri"/>
                  <a:ea typeface="Calibri"/>
                  <a:cs typeface="Calibri"/>
                  <a:sym typeface="Calibri"/>
                </a:rPr>
                <a:t>Région/Espagne</a:t>
              </a:r>
              <a:endParaRPr b="1" i="0" sz="1800" u="none" cap="none" strike="noStrike">
                <a:solidFill>
                  <a:schemeClr val="dk1"/>
                </a:solidFill>
                <a:latin typeface="Calibri"/>
                <a:ea typeface="Calibri"/>
                <a:cs typeface="Calibri"/>
                <a:sym typeface="Calibri"/>
              </a:endParaRPr>
            </a:p>
          </p:txBody>
        </p:sp>
        <p:sp>
          <p:nvSpPr>
            <p:cNvPr id="288" name="Google Shape;288;p11"/>
            <p:cNvSpPr/>
            <p:nvPr/>
          </p:nvSpPr>
          <p:spPr>
            <a:xfrm>
              <a:off x="3758841" y="1228953"/>
              <a:ext cx="2662732" cy="2662732"/>
            </a:xfrm>
            <a:prstGeom prst="ellipse">
              <a:avLst/>
            </a:prstGeom>
            <a:solidFill>
              <a:srgbClr val="FFFF00">
                <a:alpha val="49411"/>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1"/>
            <p:cNvSpPr txBox="1"/>
            <p:nvPr/>
          </p:nvSpPr>
          <p:spPr>
            <a:xfrm>
              <a:off x="4066074" y="1153815"/>
              <a:ext cx="2150700" cy="2048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rPr b="1" i="0" lang="fr-FR" sz="1800" u="none" cap="none" strike="noStrike">
                  <a:solidFill>
                    <a:schemeClr val="dk1"/>
                  </a:solidFill>
                  <a:latin typeface="Calibri"/>
                  <a:ea typeface="Calibri"/>
                  <a:cs typeface="Calibri"/>
                  <a:sym typeface="Calibri"/>
                </a:rPr>
                <a:t>Ratio Volatilité/Rendement</a:t>
              </a:r>
              <a:endParaRPr b="0" i="0" sz="1400" u="none" cap="none" strike="noStrike">
                <a:solidFill>
                  <a:srgbClr val="000000"/>
                </a:solidFill>
                <a:latin typeface="Arial"/>
                <a:ea typeface="Arial"/>
                <a:cs typeface="Arial"/>
                <a:sym typeface="Arial"/>
              </a:endParaRPr>
            </a:p>
          </p:txBody>
        </p:sp>
        <p:sp>
          <p:nvSpPr>
            <p:cNvPr id="290" name="Google Shape;290;p11"/>
            <p:cNvSpPr/>
            <p:nvPr/>
          </p:nvSpPr>
          <p:spPr>
            <a:xfrm>
              <a:off x="2581094" y="2406700"/>
              <a:ext cx="2662732" cy="2662732"/>
            </a:xfrm>
            <a:prstGeom prst="ellipse">
              <a:avLst/>
            </a:prstGeom>
            <a:solidFill>
              <a:srgbClr val="FFC000">
                <a:alpha val="49411"/>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1"/>
            <p:cNvSpPr txBox="1"/>
            <p:nvPr/>
          </p:nvSpPr>
          <p:spPr>
            <a:xfrm>
              <a:off x="2888270" y="3658308"/>
              <a:ext cx="2048400" cy="844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rPr b="1" i="0" lang="fr-FR" sz="1800" u="none" cap="none" strike="noStrike">
                  <a:solidFill>
                    <a:schemeClr val="dk1"/>
                  </a:solidFill>
                  <a:latin typeface="Calibri"/>
                  <a:ea typeface="Calibri"/>
                  <a:cs typeface="Calibri"/>
                  <a:sym typeface="Calibri"/>
                </a:rPr>
                <a:t>Taux de croissance annuel composé</a:t>
              </a:r>
              <a:endParaRPr b="1" i="0" sz="1800" u="none" cap="none" strike="noStrike">
                <a:solidFill>
                  <a:schemeClr val="dk1"/>
                </a:solidFill>
                <a:latin typeface="Calibri"/>
                <a:ea typeface="Calibri"/>
                <a:cs typeface="Calibri"/>
                <a:sym typeface="Calibri"/>
              </a:endParaRPr>
            </a:p>
          </p:txBody>
        </p:sp>
        <p:sp>
          <p:nvSpPr>
            <p:cNvPr id="292" name="Google Shape;292;p11"/>
            <p:cNvSpPr/>
            <p:nvPr/>
          </p:nvSpPr>
          <p:spPr>
            <a:xfrm>
              <a:off x="1403347" y="1228953"/>
              <a:ext cx="2662732" cy="2662732"/>
            </a:xfrm>
            <a:prstGeom prst="ellipse">
              <a:avLst/>
            </a:prstGeom>
            <a:solidFill>
              <a:srgbClr val="19ACE4">
                <a:alpha val="49411"/>
              </a:srgbClr>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1"/>
            <p:cNvSpPr txBox="1"/>
            <p:nvPr/>
          </p:nvSpPr>
          <p:spPr>
            <a:xfrm>
              <a:off x="1608174" y="1536190"/>
              <a:ext cx="2150700" cy="2048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alibri"/>
                <a:buNone/>
              </a:pPr>
              <a:r>
                <a:rPr b="1" i="0" lang="fr-FR" sz="1800" u="none" cap="none" strike="noStrike">
                  <a:solidFill>
                    <a:schemeClr val="dk1"/>
                  </a:solidFill>
                  <a:latin typeface="Calibri"/>
                  <a:ea typeface="Calibri"/>
                  <a:cs typeface="Calibri"/>
                  <a:sym typeface="Calibri"/>
                </a:rPr>
                <a:t>Ratio Risque/Rendement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df40ef975a_0_1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t>Critères idéaux pour le meilleur investissement</a:t>
            </a:r>
            <a:endParaRPr/>
          </a:p>
        </p:txBody>
      </p:sp>
      <p:sp>
        <p:nvSpPr>
          <p:cNvPr id="300" name="Google Shape;300;g2df40ef975a_0_14"/>
          <p:cNvSpPr txBox="1"/>
          <p:nvPr>
            <p:ph idx="1" type="body"/>
          </p:nvPr>
        </p:nvSpPr>
        <p:spPr>
          <a:xfrm>
            <a:off x="1216548" y="2108201"/>
            <a:ext cx="10058400" cy="3760800"/>
          </a:xfrm>
          <a:prstGeom prst="rect">
            <a:avLst/>
          </a:prstGeom>
          <a:noFill/>
          <a:ln>
            <a:noFill/>
          </a:ln>
        </p:spPr>
        <p:txBody>
          <a:bodyPr anchorCtr="0" anchor="t" bIns="45700" lIns="0" spcFirstLastPara="1" rIns="0" wrap="square" tIns="45700">
            <a:normAutofit/>
          </a:bodyPr>
          <a:lstStyle/>
          <a:p>
            <a:pPr indent="-361950" lvl="0" marL="457200" rtl="0" algn="l">
              <a:lnSpc>
                <a:spcPct val="100000"/>
              </a:lnSpc>
              <a:spcBef>
                <a:spcPts val="1200"/>
              </a:spcBef>
              <a:spcAft>
                <a:spcPts val="0"/>
              </a:spcAft>
              <a:buSzPts val="2100"/>
              <a:buFont typeface="Arial"/>
              <a:buChar char="●"/>
            </a:pPr>
            <a:r>
              <a:rPr b="1" lang="fr-FR" sz="2300">
                <a:latin typeface="Arial"/>
                <a:ea typeface="Arial"/>
                <a:cs typeface="Arial"/>
                <a:sym typeface="Arial"/>
              </a:rPr>
              <a:t>Taux de Risque / Rendement </a:t>
            </a:r>
            <a:r>
              <a:rPr b="1" lang="fr-FR" sz="2300">
                <a:solidFill>
                  <a:srgbClr val="00FF00"/>
                </a:solidFill>
                <a:latin typeface="Arial"/>
                <a:ea typeface="Arial"/>
                <a:cs typeface="Arial"/>
                <a:sym typeface="Arial"/>
              </a:rPr>
              <a:t>élevé</a:t>
            </a:r>
            <a:endParaRPr b="1" sz="2300">
              <a:solidFill>
                <a:srgbClr val="00FF00"/>
              </a:solidFill>
              <a:latin typeface="Arial"/>
              <a:ea typeface="Arial"/>
              <a:cs typeface="Arial"/>
              <a:sym typeface="Arial"/>
            </a:endParaRPr>
          </a:p>
          <a:p>
            <a:pPr indent="0" lvl="0" marL="457200" rtl="0" algn="l">
              <a:lnSpc>
                <a:spcPct val="100000"/>
              </a:lnSpc>
              <a:spcBef>
                <a:spcPts val="1200"/>
              </a:spcBef>
              <a:spcAft>
                <a:spcPts val="0"/>
              </a:spcAft>
              <a:buSzPts val="1800"/>
              <a:buNone/>
            </a:pPr>
            <a:r>
              <a:t/>
            </a:r>
            <a:endParaRPr b="1" sz="2300">
              <a:latin typeface="Arial"/>
              <a:ea typeface="Arial"/>
              <a:cs typeface="Arial"/>
              <a:sym typeface="Arial"/>
            </a:endParaRPr>
          </a:p>
          <a:p>
            <a:pPr indent="-361950" lvl="0" marL="457200" rtl="0" algn="l">
              <a:lnSpc>
                <a:spcPct val="100000"/>
              </a:lnSpc>
              <a:spcBef>
                <a:spcPts val="1200"/>
              </a:spcBef>
              <a:spcAft>
                <a:spcPts val="0"/>
              </a:spcAft>
              <a:buSzPts val="2100"/>
              <a:buFont typeface="Arial"/>
              <a:buChar char="●"/>
            </a:pPr>
            <a:r>
              <a:rPr b="1" lang="fr-FR" sz="2300">
                <a:latin typeface="Arial"/>
                <a:ea typeface="Arial"/>
                <a:cs typeface="Arial"/>
                <a:sym typeface="Arial"/>
              </a:rPr>
              <a:t>Taux de Volatilité / Rendement </a:t>
            </a:r>
            <a:r>
              <a:rPr b="1" lang="fr-FR" sz="2300">
                <a:solidFill>
                  <a:srgbClr val="00FF00"/>
                </a:solidFill>
                <a:latin typeface="Arial"/>
                <a:ea typeface="Arial"/>
                <a:cs typeface="Arial"/>
                <a:sym typeface="Arial"/>
              </a:rPr>
              <a:t>élevé</a:t>
            </a:r>
            <a:endParaRPr b="1" sz="2300">
              <a:solidFill>
                <a:srgbClr val="00FF00"/>
              </a:solidFill>
              <a:latin typeface="Arial"/>
              <a:ea typeface="Arial"/>
              <a:cs typeface="Arial"/>
              <a:sym typeface="Arial"/>
            </a:endParaRPr>
          </a:p>
          <a:p>
            <a:pPr indent="0" lvl="0" marL="457200" rtl="0" algn="l">
              <a:lnSpc>
                <a:spcPct val="100000"/>
              </a:lnSpc>
              <a:spcBef>
                <a:spcPts val="1200"/>
              </a:spcBef>
              <a:spcAft>
                <a:spcPts val="0"/>
              </a:spcAft>
              <a:buSzPts val="1800"/>
              <a:buNone/>
            </a:pPr>
            <a:r>
              <a:t/>
            </a:r>
            <a:endParaRPr b="1" sz="2300">
              <a:latin typeface="Arial"/>
              <a:ea typeface="Arial"/>
              <a:cs typeface="Arial"/>
              <a:sym typeface="Arial"/>
            </a:endParaRPr>
          </a:p>
          <a:p>
            <a:pPr indent="-361950" lvl="0" marL="457200" rtl="0" algn="l">
              <a:lnSpc>
                <a:spcPct val="100000"/>
              </a:lnSpc>
              <a:spcBef>
                <a:spcPts val="1200"/>
              </a:spcBef>
              <a:spcAft>
                <a:spcPts val="0"/>
              </a:spcAft>
              <a:buSzPts val="2100"/>
              <a:buFont typeface="Arial"/>
              <a:buChar char="●"/>
            </a:pPr>
            <a:r>
              <a:rPr b="1" lang="fr-FR" sz="2300">
                <a:latin typeface="Arial"/>
                <a:ea typeface="Arial"/>
                <a:cs typeface="Arial"/>
                <a:sym typeface="Arial"/>
              </a:rPr>
              <a:t>Corrélation avec la moyenne nationale </a:t>
            </a:r>
            <a:r>
              <a:rPr b="1" lang="fr-FR" sz="2300">
                <a:solidFill>
                  <a:srgbClr val="FF0000"/>
                </a:solidFill>
                <a:latin typeface="Arial"/>
                <a:ea typeface="Arial"/>
                <a:cs typeface="Arial"/>
                <a:sym typeface="Arial"/>
              </a:rPr>
              <a:t>faible</a:t>
            </a:r>
            <a:endParaRPr b="1" sz="2300">
              <a:solidFill>
                <a:srgbClr val="FF0000"/>
              </a:solidFill>
              <a:latin typeface="Arial"/>
              <a:ea typeface="Arial"/>
              <a:cs typeface="Arial"/>
              <a:sym typeface="Arial"/>
            </a:endParaRPr>
          </a:p>
          <a:p>
            <a:pPr indent="0" lvl="0" marL="457200" rtl="0" algn="l">
              <a:lnSpc>
                <a:spcPct val="100000"/>
              </a:lnSpc>
              <a:spcBef>
                <a:spcPts val="1200"/>
              </a:spcBef>
              <a:spcAft>
                <a:spcPts val="0"/>
              </a:spcAft>
              <a:buSzPts val="1800"/>
              <a:buNone/>
            </a:pPr>
            <a:r>
              <a:t/>
            </a:r>
            <a:endParaRPr b="1" sz="2300">
              <a:latin typeface="Arial"/>
              <a:ea typeface="Arial"/>
              <a:cs typeface="Arial"/>
              <a:sym typeface="Arial"/>
            </a:endParaRPr>
          </a:p>
          <a:p>
            <a:pPr indent="-361950" lvl="0" marL="457200" rtl="0" algn="l">
              <a:lnSpc>
                <a:spcPct val="100000"/>
              </a:lnSpc>
              <a:spcBef>
                <a:spcPts val="1200"/>
              </a:spcBef>
              <a:spcAft>
                <a:spcPts val="0"/>
              </a:spcAft>
              <a:buSzPts val="2100"/>
              <a:buFont typeface="Arial"/>
              <a:buChar char="●"/>
            </a:pPr>
            <a:r>
              <a:rPr b="1" lang="fr-FR" sz="2300">
                <a:latin typeface="Arial"/>
                <a:ea typeface="Arial"/>
                <a:cs typeface="Arial"/>
                <a:sym typeface="Arial"/>
              </a:rPr>
              <a:t>Taux de Croissance Annuel Composé </a:t>
            </a:r>
            <a:r>
              <a:rPr b="1" lang="fr-FR" sz="2300">
                <a:solidFill>
                  <a:srgbClr val="00FF00"/>
                </a:solidFill>
                <a:latin typeface="Arial"/>
                <a:ea typeface="Arial"/>
                <a:cs typeface="Arial"/>
                <a:sym typeface="Arial"/>
              </a:rPr>
              <a:t>élevé</a:t>
            </a:r>
            <a:endParaRPr b="1" sz="2300">
              <a:solidFill>
                <a:srgbClr val="00FF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Risque / Rendement</a:t>
            </a:r>
            <a:endParaRPr/>
          </a:p>
        </p:txBody>
      </p:sp>
      <p:pic>
        <p:nvPicPr>
          <p:cNvPr id="307" name="Google Shape;307;p13"/>
          <p:cNvPicPr preferRelativeResize="0"/>
          <p:nvPr/>
        </p:nvPicPr>
        <p:blipFill rotWithShape="1">
          <a:blip r:embed="rId3">
            <a:alphaModFix/>
          </a:blip>
          <a:srcRect b="0" l="0" r="0" t="4278"/>
          <a:stretch/>
        </p:blipFill>
        <p:spPr>
          <a:xfrm>
            <a:off x="195550" y="1850175"/>
            <a:ext cx="7302224" cy="4689426"/>
          </a:xfrm>
          <a:prstGeom prst="rect">
            <a:avLst/>
          </a:prstGeom>
          <a:noFill/>
          <a:ln>
            <a:noFill/>
          </a:ln>
        </p:spPr>
      </p:pic>
      <p:sp>
        <p:nvSpPr>
          <p:cNvPr id="308" name="Google Shape;308;p13"/>
          <p:cNvSpPr txBox="1"/>
          <p:nvPr/>
        </p:nvSpPr>
        <p:spPr>
          <a:xfrm>
            <a:off x="2121550" y="4637775"/>
            <a:ext cx="752400" cy="24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sp>
        <p:nvSpPr>
          <p:cNvPr id="309" name="Google Shape;309;p13"/>
          <p:cNvSpPr txBox="1"/>
          <p:nvPr/>
        </p:nvSpPr>
        <p:spPr>
          <a:xfrm>
            <a:off x="2547275" y="4502175"/>
            <a:ext cx="1646400" cy="5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Extremadure</a:t>
            </a:r>
            <a:endParaRPr b="1" i="0" sz="2000" u="none" cap="none" strike="noStrike">
              <a:solidFill>
                <a:srgbClr val="3F3F3F"/>
              </a:solidFill>
              <a:latin typeface="Calibri"/>
              <a:ea typeface="Calibri"/>
              <a:cs typeface="Calibri"/>
              <a:sym typeface="Calibri"/>
            </a:endParaRPr>
          </a:p>
        </p:txBody>
      </p:sp>
      <p:sp>
        <p:nvSpPr>
          <p:cNvPr id="310" name="Google Shape;310;p13"/>
          <p:cNvSpPr txBox="1"/>
          <p:nvPr/>
        </p:nvSpPr>
        <p:spPr>
          <a:xfrm>
            <a:off x="2972575" y="3151525"/>
            <a:ext cx="1480200" cy="7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Castille-et- Leon</a:t>
            </a:r>
            <a:endParaRPr b="1" i="0" sz="2000" u="none" cap="none" strike="noStrike">
              <a:solidFill>
                <a:srgbClr val="3F3F3F"/>
              </a:solidFill>
              <a:latin typeface="Calibri"/>
              <a:ea typeface="Calibri"/>
              <a:cs typeface="Calibri"/>
              <a:sym typeface="Calibri"/>
            </a:endParaRPr>
          </a:p>
        </p:txBody>
      </p:sp>
      <p:sp>
        <p:nvSpPr>
          <p:cNvPr id="311" name="Google Shape;311;p13"/>
          <p:cNvSpPr txBox="1"/>
          <p:nvPr/>
        </p:nvSpPr>
        <p:spPr>
          <a:xfrm>
            <a:off x="3552475" y="3950300"/>
            <a:ext cx="1122600" cy="5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Madrid</a:t>
            </a:r>
            <a:endParaRPr b="1" i="0" sz="2000" u="none" cap="none" strike="noStrike">
              <a:solidFill>
                <a:srgbClr val="3F3F3F"/>
              </a:solidFill>
              <a:latin typeface="Calibri"/>
              <a:ea typeface="Calibri"/>
              <a:cs typeface="Calibri"/>
              <a:sym typeface="Calibri"/>
            </a:endParaRPr>
          </a:p>
        </p:txBody>
      </p:sp>
      <p:sp>
        <p:nvSpPr>
          <p:cNvPr id="312" name="Google Shape;312;p13"/>
          <p:cNvSpPr txBox="1"/>
          <p:nvPr/>
        </p:nvSpPr>
        <p:spPr>
          <a:xfrm>
            <a:off x="5534425" y="3250200"/>
            <a:ext cx="1412100" cy="3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Catalogne</a:t>
            </a:r>
            <a:endParaRPr b="1" i="0" sz="1500" u="none" cap="none" strike="noStrike">
              <a:solidFill>
                <a:srgbClr val="3F3F3F"/>
              </a:solidFill>
              <a:latin typeface="Calibri"/>
              <a:ea typeface="Calibri"/>
              <a:cs typeface="Calibri"/>
              <a:sym typeface="Calibri"/>
            </a:endParaRPr>
          </a:p>
        </p:txBody>
      </p:sp>
      <p:sp>
        <p:nvSpPr>
          <p:cNvPr id="313" name="Google Shape;313;p13"/>
          <p:cNvSpPr txBox="1"/>
          <p:nvPr/>
        </p:nvSpPr>
        <p:spPr>
          <a:xfrm>
            <a:off x="4810425" y="4339300"/>
            <a:ext cx="112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Valence</a:t>
            </a:r>
            <a:endParaRPr b="1" i="0" sz="2000" u="none" cap="none" strike="noStrike">
              <a:solidFill>
                <a:srgbClr val="3F3F3F"/>
              </a:solidFill>
              <a:latin typeface="Calibri"/>
              <a:ea typeface="Calibri"/>
              <a:cs typeface="Calibri"/>
              <a:sym typeface="Calibri"/>
            </a:endParaRPr>
          </a:p>
        </p:txBody>
      </p:sp>
      <p:sp>
        <p:nvSpPr>
          <p:cNvPr id="314" name="Google Shape;314;p13"/>
          <p:cNvSpPr txBox="1"/>
          <p:nvPr/>
        </p:nvSpPr>
        <p:spPr>
          <a:xfrm>
            <a:off x="7684425" y="1850175"/>
            <a:ext cx="4304700" cy="47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Légende:</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Élevé</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Faible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1" i="0" lang="fr-FR" sz="2000" u="none" cap="none" strike="noStrike">
                <a:solidFill>
                  <a:srgbClr val="3F3F3F"/>
                </a:solidFill>
                <a:latin typeface="Calibri"/>
                <a:ea typeface="Calibri"/>
                <a:cs typeface="Calibri"/>
                <a:sym typeface="Calibri"/>
              </a:rPr>
              <a:t>Castille-et-Leon &amp; Extremadure</a:t>
            </a:r>
            <a:r>
              <a:rPr b="0" i="0" lang="fr-FR" sz="2000" u="none" cap="none" strike="noStrike">
                <a:solidFill>
                  <a:srgbClr val="3F3F3F"/>
                </a:solidFill>
                <a:latin typeface="Calibri"/>
                <a:ea typeface="Calibri"/>
                <a:cs typeface="Calibri"/>
                <a:sym typeface="Calibri"/>
              </a:rPr>
              <a:t>:</a:t>
            </a:r>
            <a:endParaRPr b="0" i="0" sz="2000" u="none" cap="none" strike="noStrike">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00FF00"/>
                </a:solidFill>
                <a:latin typeface="Calibri"/>
                <a:ea typeface="Calibri"/>
                <a:cs typeface="Calibri"/>
                <a:sym typeface="Calibri"/>
              </a:rPr>
              <a:t>Élevé</a:t>
            </a:r>
            <a:endParaRPr b="0" i="0" sz="2000" u="none" cap="none" strike="noStrike">
              <a:solidFill>
                <a:srgbClr val="00FF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FF00"/>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Madrid, Catalogne &amp; Valence</a:t>
            </a:r>
            <a:r>
              <a:rPr b="0" i="0" lang="fr-FR" sz="2000" u="none" cap="none" strike="noStrike">
                <a:solidFill>
                  <a:schemeClr val="dk1"/>
                </a:solidFill>
                <a:latin typeface="Calibri"/>
                <a:ea typeface="Calibri"/>
                <a:cs typeface="Calibri"/>
                <a:sym typeface="Calibri"/>
              </a:rPr>
              <a:t> :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FF0000"/>
                </a:solidFill>
                <a:latin typeface="Calibri"/>
                <a:ea typeface="Calibri"/>
                <a:cs typeface="Calibri"/>
                <a:sym typeface="Calibri"/>
              </a:rPr>
              <a:t>Faible</a:t>
            </a:r>
            <a:endParaRPr b="0" i="0" sz="2000" u="none" cap="none" strike="noStrike">
              <a:solidFill>
                <a:srgbClr val="FF0000"/>
              </a:solidFill>
              <a:latin typeface="Calibri"/>
              <a:ea typeface="Calibri"/>
              <a:cs typeface="Calibri"/>
              <a:sym typeface="Calibri"/>
            </a:endParaRPr>
          </a:p>
        </p:txBody>
      </p:sp>
      <p:sp>
        <p:nvSpPr>
          <p:cNvPr id="315" name="Google Shape;315;p13"/>
          <p:cNvSpPr/>
          <p:nvPr/>
        </p:nvSpPr>
        <p:spPr>
          <a:xfrm>
            <a:off x="7807750" y="2294225"/>
            <a:ext cx="431700" cy="246600"/>
          </a:xfrm>
          <a:prstGeom prst="rect">
            <a:avLst/>
          </a:prstGeom>
          <a:solidFill>
            <a:srgbClr val="B3E1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p13"/>
          <p:cNvSpPr/>
          <p:nvPr/>
        </p:nvSpPr>
        <p:spPr>
          <a:xfrm>
            <a:off x="7807750" y="2594625"/>
            <a:ext cx="431700" cy="246600"/>
          </a:xfrm>
          <a:prstGeom prst="rect">
            <a:avLst/>
          </a:prstGeom>
          <a:solidFill>
            <a:srgbClr val="EF8B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df40ef975a_0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Volatilité / Rendement</a:t>
            </a:r>
            <a:endParaRPr/>
          </a:p>
        </p:txBody>
      </p:sp>
      <p:pic>
        <p:nvPicPr>
          <p:cNvPr id="323" name="Google Shape;323;g2df40ef975a_0_0"/>
          <p:cNvPicPr preferRelativeResize="0"/>
          <p:nvPr/>
        </p:nvPicPr>
        <p:blipFill rotWithShape="1">
          <a:blip r:embed="rId3">
            <a:alphaModFix/>
          </a:blip>
          <a:srcRect b="0" l="0" r="0" t="4196"/>
          <a:stretch/>
        </p:blipFill>
        <p:spPr>
          <a:xfrm>
            <a:off x="4710700" y="1998200"/>
            <a:ext cx="7032849" cy="4504399"/>
          </a:xfrm>
          <a:prstGeom prst="rect">
            <a:avLst/>
          </a:prstGeom>
          <a:noFill/>
          <a:ln>
            <a:noFill/>
          </a:ln>
        </p:spPr>
      </p:pic>
      <p:sp>
        <p:nvSpPr>
          <p:cNvPr id="324" name="Google Shape;324;g2df40ef975a_0_0"/>
          <p:cNvSpPr txBox="1"/>
          <p:nvPr/>
        </p:nvSpPr>
        <p:spPr>
          <a:xfrm>
            <a:off x="10015650" y="3355000"/>
            <a:ext cx="15294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Catalogne</a:t>
            </a:r>
            <a:endParaRPr b="1" i="0" sz="2000" u="none" cap="none" strike="noStrike">
              <a:solidFill>
                <a:srgbClr val="3F3F3F"/>
              </a:solidFill>
              <a:latin typeface="Calibri"/>
              <a:ea typeface="Calibri"/>
              <a:cs typeface="Calibri"/>
              <a:sym typeface="Calibri"/>
            </a:endParaRPr>
          </a:p>
        </p:txBody>
      </p:sp>
      <p:sp>
        <p:nvSpPr>
          <p:cNvPr id="325" name="Google Shape;325;g2df40ef975a_0_0"/>
          <p:cNvSpPr txBox="1"/>
          <p:nvPr/>
        </p:nvSpPr>
        <p:spPr>
          <a:xfrm>
            <a:off x="7228050" y="3182700"/>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Castille et </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Leon</a:t>
            </a:r>
            <a:endParaRPr b="0" i="0" sz="1400" u="none" cap="none" strike="noStrike">
              <a:solidFill>
                <a:srgbClr val="000000"/>
              </a:solidFill>
              <a:latin typeface="Arial"/>
              <a:ea typeface="Arial"/>
              <a:cs typeface="Arial"/>
              <a:sym typeface="Arial"/>
            </a:endParaRPr>
          </a:p>
        </p:txBody>
      </p:sp>
      <p:sp>
        <p:nvSpPr>
          <p:cNvPr id="326" name="Google Shape;326;g2df40ef975a_0_0"/>
          <p:cNvSpPr txBox="1"/>
          <p:nvPr/>
        </p:nvSpPr>
        <p:spPr>
          <a:xfrm>
            <a:off x="8172825" y="390542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Madrid</a:t>
            </a:r>
            <a:endParaRPr b="0" i="0" sz="1400" u="none" cap="none" strike="noStrike">
              <a:solidFill>
                <a:srgbClr val="000000"/>
              </a:solidFill>
              <a:latin typeface="Arial"/>
              <a:ea typeface="Arial"/>
              <a:cs typeface="Arial"/>
              <a:sym typeface="Arial"/>
            </a:endParaRPr>
          </a:p>
        </p:txBody>
      </p:sp>
      <p:sp>
        <p:nvSpPr>
          <p:cNvPr id="327" name="Google Shape;327;g2df40ef975a_0_0"/>
          <p:cNvSpPr txBox="1"/>
          <p:nvPr/>
        </p:nvSpPr>
        <p:spPr>
          <a:xfrm>
            <a:off x="7015650" y="461312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Extremadure</a:t>
            </a:r>
            <a:endParaRPr b="0" i="0" sz="1400" u="none" cap="none" strike="noStrike">
              <a:solidFill>
                <a:srgbClr val="000000"/>
              </a:solidFill>
              <a:latin typeface="Arial"/>
              <a:ea typeface="Arial"/>
              <a:cs typeface="Arial"/>
              <a:sym typeface="Arial"/>
            </a:endParaRPr>
          </a:p>
        </p:txBody>
      </p:sp>
      <p:sp>
        <p:nvSpPr>
          <p:cNvPr id="328" name="Google Shape;328;g2df40ef975a_0_0"/>
          <p:cNvSpPr txBox="1"/>
          <p:nvPr/>
        </p:nvSpPr>
        <p:spPr>
          <a:xfrm>
            <a:off x="9090550" y="482280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Valence</a:t>
            </a:r>
            <a:endParaRPr b="0" i="0" sz="1400" u="none" cap="none" strike="noStrike">
              <a:solidFill>
                <a:srgbClr val="000000"/>
              </a:solidFill>
              <a:latin typeface="Arial"/>
              <a:ea typeface="Arial"/>
              <a:cs typeface="Arial"/>
              <a:sym typeface="Arial"/>
            </a:endParaRPr>
          </a:p>
        </p:txBody>
      </p:sp>
      <p:sp>
        <p:nvSpPr>
          <p:cNvPr id="329" name="Google Shape;329;g2df40ef975a_0_0"/>
          <p:cNvSpPr txBox="1"/>
          <p:nvPr/>
        </p:nvSpPr>
        <p:spPr>
          <a:xfrm>
            <a:off x="271350" y="1998200"/>
            <a:ext cx="4292400" cy="47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fr-FR" sz="2000" u="none" cap="none" strike="noStrike">
                <a:solidFill>
                  <a:srgbClr val="3F3F3F"/>
                </a:solidFill>
                <a:latin typeface="Calibri"/>
                <a:ea typeface="Calibri"/>
                <a:cs typeface="Calibri"/>
                <a:sym typeface="Calibri"/>
              </a:rPr>
              <a:t>Légende:</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fr-FR" sz="2000" u="none" cap="none" strike="noStrike">
                <a:solidFill>
                  <a:srgbClr val="3F3F3F"/>
                </a:solidFill>
                <a:latin typeface="Calibri"/>
                <a:ea typeface="Calibri"/>
                <a:cs typeface="Calibri"/>
                <a:sym typeface="Calibri"/>
              </a:rPr>
              <a:t>         : Élevé</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fr-FR" sz="2000" u="none" cap="none" strike="noStrike">
                <a:solidFill>
                  <a:srgbClr val="3F3F3F"/>
                </a:solidFill>
                <a:latin typeface="Calibri"/>
                <a:ea typeface="Calibri"/>
                <a:cs typeface="Calibri"/>
                <a:sym typeface="Calibri"/>
              </a:rPr>
              <a:t>         : Faible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1" i="0" lang="fr-FR" sz="2000" u="none" cap="none" strike="noStrike">
                <a:solidFill>
                  <a:srgbClr val="3F3F3F"/>
                </a:solidFill>
                <a:latin typeface="Calibri"/>
                <a:ea typeface="Calibri"/>
                <a:cs typeface="Calibri"/>
                <a:sym typeface="Calibri"/>
              </a:rPr>
              <a:t>Castille-et-Leon, Extremadure, </a:t>
            </a:r>
            <a:r>
              <a:rPr b="1" i="0" lang="fr-FR" sz="2000" u="none" cap="none" strike="noStrike">
                <a:solidFill>
                  <a:schemeClr val="dk1"/>
                </a:solidFill>
                <a:latin typeface="Calibri"/>
                <a:ea typeface="Calibri"/>
                <a:cs typeface="Calibri"/>
                <a:sym typeface="Calibri"/>
              </a:rPr>
              <a:t>Madrid &amp; Valence</a:t>
            </a:r>
            <a:r>
              <a:rPr b="1" i="0" lang="fr-FR" sz="2000" u="none" cap="none" strike="noStrike">
                <a:solidFill>
                  <a:srgbClr val="3F3F3F"/>
                </a:solidFill>
                <a:latin typeface="Calibri"/>
                <a:ea typeface="Calibri"/>
                <a:cs typeface="Calibri"/>
                <a:sym typeface="Calibri"/>
              </a:rPr>
              <a:t>:</a:t>
            </a:r>
            <a:endParaRPr b="1" i="0" sz="2000" u="none" cap="none" strike="noStrike">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rPr b="0" i="0" lang="fr-FR" sz="2000" u="none" cap="none" strike="noStrike">
                <a:solidFill>
                  <a:srgbClr val="00FF00"/>
                </a:solidFill>
                <a:latin typeface="Calibri"/>
                <a:ea typeface="Calibri"/>
                <a:cs typeface="Calibri"/>
                <a:sym typeface="Calibri"/>
              </a:rPr>
              <a:t>Élevé</a:t>
            </a:r>
            <a:endParaRPr b="0" i="0" sz="2000" u="none" cap="none" strike="noStrike">
              <a:solidFill>
                <a:srgbClr val="00FF00"/>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FF00"/>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Catalogne : </a:t>
            </a:r>
            <a:endParaRPr b="1"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rPr b="0" i="0" lang="fr-FR" sz="2000" u="none" cap="none" strike="noStrike">
                <a:solidFill>
                  <a:srgbClr val="FF0000"/>
                </a:solidFill>
                <a:latin typeface="Calibri"/>
                <a:ea typeface="Calibri"/>
                <a:cs typeface="Calibri"/>
                <a:sym typeface="Calibri"/>
              </a:rPr>
              <a:t>Faible</a:t>
            </a:r>
            <a:endParaRPr b="0" i="0" sz="2000" u="none" cap="none" strike="noStrike">
              <a:solidFill>
                <a:srgbClr val="FF0000"/>
              </a:solidFill>
              <a:latin typeface="Calibri"/>
              <a:ea typeface="Calibri"/>
              <a:cs typeface="Calibri"/>
              <a:sym typeface="Calibri"/>
            </a:endParaRPr>
          </a:p>
        </p:txBody>
      </p:sp>
      <p:sp>
        <p:nvSpPr>
          <p:cNvPr id="330" name="Google Shape;330;g2df40ef975a_0_0"/>
          <p:cNvSpPr/>
          <p:nvPr/>
        </p:nvSpPr>
        <p:spPr>
          <a:xfrm>
            <a:off x="370025" y="2429900"/>
            <a:ext cx="431700" cy="246600"/>
          </a:xfrm>
          <a:prstGeom prst="rect">
            <a:avLst/>
          </a:prstGeom>
          <a:solidFill>
            <a:srgbClr val="6A9B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1" name="Google Shape;331;g2df40ef975a_0_0"/>
          <p:cNvSpPr/>
          <p:nvPr/>
        </p:nvSpPr>
        <p:spPr>
          <a:xfrm>
            <a:off x="370025" y="2742650"/>
            <a:ext cx="431700" cy="246600"/>
          </a:xfrm>
          <a:prstGeom prst="rect">
            <a:avLst/>
          </a:prstGeom>
          <a:solidFill>
            <a:srgbClr val="E1C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Corrélation entre prix régionaux et moyenne nationale</a:t>
            </a:r>
            <a:endParaRPr/>
          </a:p>
        </p:txBody>
      </p:sp>
      <p:pic>
        <p:nvPicPr>
          <p:cNvPr id="338" name="Google Shape;338;p12"/>
          <p:cNvPicPr preferRelativeResize="0"/>
          <p:nvPr/>
        </p:nvPicPr>
        <p:blipFill rotWithShape="1">
          <a:blip r:embed="rId3">
            <a:alphaModFix/>
          </a:blip>
          <a:srcRect b="0" l="0" r="0" t="4507"/>
          <a:stretch/>
        </p:blipFill>
        <p:spPr>
          <a:xfrm>
            <a:off x="79175" y="2183200"/>
            <a:ext cx="6612975" cy="4192874"/>
          </a:xfrm>
          <a:prstGeom prst="rect">
            <a:avLst/>
          </a:prstGeom>
          <a:noFill/>
          <a:ln>
            <a:noFill/>
          </a:ln>
        </p:spPr>
      </p:pic>
      <p:sp>
        <p:nvSpPr>
          <p:cNvPr id="339" name="Google Shape;339;p12"/>
          <p:cNvSpPr txBox="1"/>
          <p:nvPr/>
        </p:nvSpPr>
        <p:spPr>
          <a:xfrm>
            <a:off x="2429875" y="2898625"/>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Castille et </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Leon</a:t>
            </a:r>
            <a:endParaRPr b="0" i="0" sz="1400" u="none" cap="none" strike="noStrike">
              <a:solidFill>
                <a:schemeClr val="dk1"/>
              </a:solidFill>
              <a:latin typeface="Arial"/>
              <a:ea typeface="Arial"/>
              <a:cs typeface="Arial"/>
              <a:sym typeface="Arial"/>
            </a:endParaRPr>
          </a:p>
        </p:txBody>
      </p:sp>
      <p:sp>
        <p:nvSpPr>
          <p:cNvPr id="340" name="Google Shape;340;p12"/>
          <p:cNvSpPr txBox="1"/>
          <p:nvPr/>
        </p:nvSpPr>
        <p:spPr>
          <a:xfrm>
            <a:off x="3355000" y="3785363"/>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Madrid</a:t>
            </a:r>
            <a:endParaRPr b="0" i="0" sz="1400" u="none" cap="none" strike="noStrike">
              <a:solidFill>
                <a:srgbClr val="000000"/>
              </a:solidFill>
              <a:latin typeface="Arial"/>
              <a:ea typeface="Arial"/>
              <a:cs typeface="Arial"/>
              <a:sym typeface="Arial"/>
            </a:endParaRPr>
          </a:p>
        </p:txBody>
      </p:sp>
      <p:sp>
        <p:nvSpPr>
          <p:cNvPr id="341" name="Google Shape;341;p12"/>
          <p:cNvSpPr txBox="1"/>
          <p:nvPr/>
        </p:nvSpPr>
        <p:spPr>
          <a:xfrm>
            <a:off x="2109200" y="427797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Extremadure</a:t>
            </a:r>
            <a:endParaRPr b="0" i="0" sz="1400" u="none" cap="none" strike="noStrike">
              <a:solidFill>
                <a:srgbClr val="000000"/>
              </a:solidFill>
              <a:latin typeface="Arial"/>
              <a:ea typeface="Arial"/>
              <a:cs typeface="Arial"/>
              <a:sym typeface="Arial"/>
            </a:endParaRPr>
          </a:p>
        </p:txBody>
      </p:sp>
      <p:sp>
        <p:nvSpPr>
          <p:cNvPr id="342" name="Google Shape;342;p12"/>
          <p:cNvSpPr txBox="1"/>
          <p:nvPr/>
        </p:nvSpPr>
        <p:spPr>
          <a:xfrm>
            <a:off x="4230750" y="4588450"/>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Valence</a:t>
            </a:r>
            <a:endParaRPr b="0" i="0" sz="1400" u="none" cap="none" strike="noStrike">
              <a:solidFill>
                <a:srgbClr val="000000"/>
              </a:solidFill>
              <a:latin typeface="Arial"/>
              <a:ea typeface="Arial"/>
              <a:cs typeface="Arial"/>
              <a:sym typeface="Arial"/>
            </a:endParaRPr>
          </a:p>
        </p:txBody>
      </p:sp>
      <p:sp>
        <p:nvSpPr>
          <p:cNvPr id="343" name="Google Shape;343;p12"/>
          <p:cNvSpPr txBox="1"/>
          <p:nvPr/>
        </p:nvSpPr>
        <p:spPr>
          <a:xfrm>
            <a:off x="4970825" y="312062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Catalogne</a:t>
            </a:r>
            <a:endParaRPr b="0" i="0" sz="1400" u="none" cap="none" strike="noStrike">
              <a:solidFill>
                <a:srgbClr val="000000"/>
              </a:solidFill>
              <a:latin typeface="Arial"/>
              <a:ea typeface="Arial"/>
              <a:cs typeface="Arial"/>
              <a:sym typeface="Arial"/>
            </a:endParaRPr>
          </a:p>
        </p:txBody>
      </p:sp>
      <p:sp>
        <p:nvSpPr>
          <p:cNvPr id="344" name="Google Shape;344;p12"/>
          <p:cNvSpPr txBox="1"/>
          <p:nvPr/>
        </p:nvSpPr>
        <p:spPr>
          <a:xfrm>
            <a:off x="7610400" y="2121550"/>
            <a:ext cx="4181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Légende:</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Élevé</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Faible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1" i="0" lang="fr-FR" sz="2000" u="none" cap="none" strike="noStrike">
                <a:solidFill>
                  <a:srgbClr val="3F3F3F"/>
                </a:solidFill>
                <a:latin typeface="Calibri"/>
                <a:ea typeface="Calibri"/>
                <a:cs typeface="Calibri"/>
                <a:sym typeface="Calibri"/>
              </a:rPr>
              <a:t>Castille-et-Leon &amp; Extremadure</a:t>
            </a:r>
            <a:r>
              <a:rPr b="0" i="0" lang="fr-FR" sz="2000" u="none" cap="none" strike="noStrike">
                <a:solidFill>
                  <a:srgbClr val="3F3F3F"/>
                </a:solidFill>
                <a:latin typeface="Calibri"/>
                <a:ea typeface="Calibri"/>
                <a:cs typeface="Calibri"/>
                <a:sym typeface="Calibri"/>
              </a:rPr>
              <a:t>:</a:t>
            </a:r>
            <a:endParaRPr b="0" i="0" sz="2000" u="none" cap="none" strike="noStrike">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00FF00"/>
                </a:solidFill>
                <a:latin typeface="Calibri"/>
                <a:ea typeface="Calibri"/>
                <a:cs typeface="Calibri"/>
                <a:sym typeface="Calibri"/>
              </a:rPr>
              <a:t>Faible</a:t>
            </a:r>
            <a:endParaRPr b="0" i="0" sz="2000" u="none" cap="none" strike="noStrike">
              <a:solidFill>
                <a:srgbClr val="00FF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FF00"/>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Madrid, Catalogne &amp; Valence</a:t>
            </a:r>
            <a:r>
              <a:rPr b="0" i="0" lang="fr-FR" sz="2000" u="none" cap="none" strike="noStrike">
                <a:solidFill>
                  <a:schemeClr val="dk1"/>
                </a:solidFill>
                <a:latin typeface="Calibri"/>
                <a:ea typeface="Calibri"/>
                <a:cs typeface="Calibri"/>
                <a:sym typeface="Calibri"/>
              </a:rPr>
              <a:t> :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FF0000"/>
                </a:solidFill>
                <a:latin typeface="Calibri"/>
                <a:ea typeface="Calibri"/>
                <a:cs typeface="Calibri"/>
                <a:sym typeface="Calibri"/>
              </a:rPr>
              <a:t>Élevé</a:t>
            </a:r>
            <a:endParaRPr b="0" i="0" sz="1400" u="none" cap="none" strike="noStrike">
              <a:solidFill>
                <a:srgbClr val="FF0000"/>
              </a:solidFill>
              <a:latin typeface="Arial"/>
              <a:ea typeface="Arial"/>
              <a:cs typeface="Arial"/>
              <a:sym typeface="Arial"/>
            </a:endParaRPr>
          </a:p>
        </p:txBody>
      </p:sp>
      <p:sp>
        <p:nvSpPr>
          <p:cNvPr id="345" name="Google Shape;345;p12"/>
          <p:cNvSpPr/>
          <p:nvPr/>
        </p:nvSpPr>
        <p:spPr>
          <a:xfrm>
            <a:off x="7783100" y="2577925"/>
            <a:ext cx="407100" cy="222000"/>
          </a:xfrm>
          <a:prstGeom prst="rect">
            <a:avLst/>
          </a:prstGeom>
          <a:solidFill>
            <a:srgbClr val="81D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6" name="Google Shape;346;p12"/>
          <p:cNvSpPr/>
          <p:nvPr/>
        </p:nvSpPr>
        <p:spPr>
          <a:xfrm>
            <a:off x="7783100" y="2849275"/>
            <a:ext cx="407100" cy="222000"/>
          </a:xfrm>
          <a:prstGeom prst="rect">
            <a:avLst/>
          </a:prstGeom>
          <a:solidFill>
            <a:srgbClr val="D9EF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df40ef975a_0_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Taux de Croissance Annuel Composé</a:t>
            </a:r>
            <a:endParaRPr/>
          </a:p>
        </p:txBody>
      </p:sp>
      <p:pic>
        <p:nvPicPr>
          <p:cNvPr id="353" name="Google Shape;353;g2df40ef975a_0_7"/>
          <p:cNvPicPr preferRelativeResize="0"/>
          <p:nvPr/>
        </p:nvPicPr>
        <p:blipFill rotWithShape="1">
          <a:blip r:embed="rId3">
            <a:alphaModFix/>
          </a:blip>
          <a:srcRect b="0" l="0" r="0" t="5078"/>
          <a:stretch/>
        </p:blipFill>
        <p:spPr>
          <a:xfrm>
            <a:off x="4884475" y="1924175"/>
            <a:ext cx="7129301" cy="4537249"/>
          </a:xfrm>
          <a:prstGeom prst="rect">
            <a:avLst/>
          </a:prstGeom>
          <a:noFill/>
          <a:ln>
            <a:noFill/>
          </a:ln>
        </p:spPr>
      </p:pic>
      <p:sp>
        <p:nvSpPr>
          <p:cNvPr id="354" name="Google Shape;354;g2df40ef975a_0_7"/>
          <p:cNvSpPr txBox="1"/>
          <p:nvPr/>
        </p:nvSpPr>
        <p:spPr>
          <a:xfrm>
            <a:off x="7388250" y="2942450"/>
            <a:ext cx="1455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Castille et </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Leon</a:t>
            </a:r>
            <a:endParaRPr b="0" i="0" sz="1400" u="none" cap="none" strike="noStrike">
              <a:solidFill>
                <a:srgbClr val="000000"/>
              </a:solidFill>
              <a:latin typeface="Arial"/>
              <a:ea typeface="Arial"/>
              <a:cs typeface="Arial"/>
              <a:sym typeface="Arial"/>
            </a:endParaRPr>
          </a:p>
        </p:txBody>
      </p:sp>
      <p:sp>
        <p:nvSpPr>
          <p:cNvPr id="355" name="Google Shape;355;g2df40ef975a_0_7"/>
          <p:cNvSpPr txBox="1"/>
          <p:nvPr/>
        </p:nvSpPr>
        <p:spPr>
          <a:xfrm>
            <a:off x="7018450" y="4304750"/>
            <a:ext cx="1751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Extremadure</a:t>
            </a:r>
            <a:endParaRPr b="0" i="0" sz="1400" u="none" cap="none" strike="noStrike">
              <a:solidFill>
                <a:srgbClr val="000000"/>
              </a:solidFill>
              <a:latin typeface="Arial"/>
              <a:ea typeface="Arial"/>
              <a:cs typeface="Arial"/>
              <a:sym typeface="Arial"/>
            </a:endParaRPr>
          </a:p>
        </p:txBody>
      </p:sp>
      <p:sp>
        <p:nvSpPr>
          <p:cNvPr id="356" name="Google Shape;356;g2df40ef975a_0_7"/>
          <p:cNvSpPr txBox="1"/>
          <p:nvPr/>
        </p:nvSpPr>
        <p:spPr>
          <a:xfrm>
            <a:off x="8147225" y="3639500"/>
            <a:ext cx="1097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Madrid</a:t>
            </a:r>
            <a:endParaRPr b="0" i="0" sz="1400" u="none" cap="none" strike="noStrike">
              <a:solidFill>
                <a:srgbClr val="000000"/>
              </a:solidFill>
              <a:latin typeface="Arial"/>
              <a:ea typeface="Arial"/>
              <a:cs typeface="Arial"/>
              <a:sym typeface="Arial"/>
            </a:endParaRPr>
          </a:p>
        </p:txBody>
      </p:sp>
      <p:sp>
        <p:nvSpPr>
          <p:cNvPr id="357" name="Google Shape;357;g2df40ef975a_0_7"/>
          <p:cNvSpPr txBox="1"/>
          <p:nvPr/>
        </p:nvSpPr>
        <p:spPr>
          <a:xfrm>
            <a:off x="9374250" y="4477450"/>
            <a:ext cx="1221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Valence</a:t>
            </a:r>
            <a:endParaRPr b="0" i="0" sz="1400" u="none" cap="none" strike="noStrike">
              <a:solidFill>
                <a:srgbClr val="000000"/>
              </a:solidFill>
              <a:latin typeface="Arial"/>
              <a:ea typeface="Arial"/>
              <a:cs typeface="Arial"/>
              <a:sym typeface="Arial"/>
            </a:endParaRPr>
          </a:p>
        </p:txBody>
      </p:sp>
      <p:sp>
        <p:nvSpPr>
          <p:cNvPr id="358" name="Google Shape;358;g2df40ef975a_0_7"/>
          <p:cNvSpPr txBox="1"/>
          <p:nvPr/>
        </p:nvSpPr>
        <p:spPr>
          <a:xfrm>
            <a:off x="9941650" y="2942450"/>
            <a:ext cx="145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Catalogne</a:t>
            </a:r>
            <a:endParaRPr b="0" i="0" sz="1400" u="none" cap="none" strike="noStrike">
              <a:solidFill>
                <a:srgbClr val="000000"/>
              </a:solidFill>
              <a:latin typeface="Arial"/>
              <a:ea typeface="Arial"/>
              <a:cs typeface="Arial"/>
              <a:sym typeface="Arial"/>
            </a:endParaRPr>
          </a:p>
        </p:txBody>
      </p:sp>
      <p:sp>
        <p:nvSpPr>
          <p:cNvPr id="359" name="Google Shape;359;g2df40ef975a_0_7"/>
          <p:cNvSpPr txBox="1"/>
          <p:nvPr/>
        </p:nvSpPr>
        <p:spPr>
          <a:xfrm>
            <a:off x="234350" y="1862500"/>
            <a:ext cx="42555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fr-FR" sz="2000" u="none" cap="none" strike="noStrike">
                <a:solidFill>
                  <a:srgbClr val="3F3F3F"/>
                </a:solidFill>
                <a:latin typeface="Calibri"/>
                <a:ea typeface="Calibri"/>
                <a:cs typeface="Calibri"/>
                <a:sym typeface="Calibri"/>
              </a:rPr>
              <a:t>Légende:</a:t>
            </a:r>
            <a:endParaRPr b="1"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Élevé</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3F3F3F"/>
                </a:solidFill>
                <a:latin typeface="Calibri"/>
                <a:ea typeface="Calibri"/>
                <a:cs typeface="Calibri"/>
                <a:sym typeface="Calibri"/>
              </a:rPr>
              <a:t>         : Faible</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a:p>
            <a:pPr indent="-355600" lvl="0" marL="457200" marR="0" rtl="0" algn="l">
              <a:lnSpc>
                <a:spcPct val="100000"/>
              </a:lnSpc>
              <a:spcBef>
                <a:spcPts val="0"/>
              </a:spcBef>
              <a:spcAft>
                <a:spcPts val="0"/>
              </a:spcAft>
              <a:buClr>
                <a:srgbClr val="3F3F3F"/>
              </a:buClr>
              <a:buSzPts val="2000"/>
              <a:buFont typeface="Calibri"/>
              <a:buChar char="●"/>
            </a:pPr>
            <a:r>
              <a:rPr b="1" i="0" lang="fr-FR" sz="2000" u="none" cap="none" strike="noStrike">
                <a:solidFill>
                  <a:srgbClr val="3F3F3F"/>
                </a:solidFill>
                <a:latin typeface="Calibri"/>
                <a:ea typeface="Calibri"/>
                <a:cs typeface="Calibri"/>
                <a:sym typeface="Calibri"/>
              </a:rPr>
              <a:t>Castille-et-Leon &amp; Extremadure</a:t>
            </a:r>
            <a:r>
              <a:rPr b="0" i="0" lang="fr-FR" sz="2000" u="none" cap="none" strike="noStrike">
                <a:solidFill>
                  <a:srgbClr val="3F3F3F"/>
                </a:solidFill>
                <a:latin typeface="Calibri"/>
                <a:ea typeface="Calibri"/>
                <a:cs typeface="Calibri"/>
                <a:sym typeface="Calibri"/>
              </a:rPr>
              <a:t>:</a:t>
            </a:r>
            <a:endParaRPr b="0" i="0" sz="2000" u="none" cap="none" strike="noStrike">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00FF00"/>
                </a:solidFill>
                <a:latin typeface="Calibri"/>
                <a:ea typeface="Calibri"/>
                <a:cs typeface="Calibri"/>
                <a:sym typeface="Calibri"/>
              </a:rPr>
              <a:t>Élevé</a:t>
            </a:r>
            <a:endParaRPr b="0" i="0" sz="2000" u="none" cap="none" strike="noStrike">
              <a:solidFill>
                <a:srgbClr val="00FF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FF00"/>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Madrid, Catalogne &amp; Valence</a:t>
            </a:r>
            <a:r>
              <a:rPr b="0" i="0" lang="fr-FR" sz="2000" u="none" cap="none" strike="noStrike">
                <a:solidFill>
                  <a:schemeClr val="dk1"/>
                </a:solidFill>
                <a:latin typeface="Calibri"/>
                <a:ea typeface="Calibri"/>
                <a:cs typeface="Calibri"/>
                <a:sym typeface="Calibri"/>
              </a:rPr>
              <a:t> :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0" i="0" lang="fr-FR" sz="2000" u="none" cap="none" strike="noStrike">
                <a:solidFill>
                  <a:srgbClr val="FF0000"/>
                </a:solidFill>
                <a:latin typeface="Calibri"/>
                <a:ea typeface="Calibri"/>
                <a:cs typeface="Calibri"/>
                <a:sym typeface="Calibri"/>
              </a:rPr>
              <a:t>Faible</a:t>
            </a:r>
            <a:endParaRPr b="0" i="0" sz="1400" u="none" cap="none" strike="noStrike">
              <a:solidFill>
                <a:srgbClr val="FF0000"/>
              </a:solidFill>
              <a:latin typeface="Arial"/>
              <a:ea typeface="Arial"/>
              <a:cs typeface="Arial"/>
              <a:sym typeface="Arial"/>
            </a:endParaRPr>
          </a:p>
        </p:txBody>
      </p:sp>
      <p:sp>
        <p:nvSpPr>
          <p:cNvPr id="360" name="Google Shape;360;g2df40ef975a_0_7"/>
          <p:cNvSpPr/>
          <p:nvPr/>
        </p:nvSpPr>
        <p:spPr>
          <a:xfrm>
            <a:off x="357700" y="2279700"/>
            <a:ext cx="456300" cy="234300"/>
          </a:xfrm>
          <a:prstGeom prst="rect">
            <a:avLst/>
          </a:prstGeom>
          <a:solidFill>
            <a:srgbClr val="67DF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1" name="Google Shape;361;g2df40ef975a_0_7"/>
          <p:cNvSpPr/>
          <p:nvPr/>
        </p:nvSpPr>
        <p:spPr>
          <a:xfrm>
            <a:off x="357700" y="2567800"/>
            <a:ext cx="456300" cy="234300"/>
          </a:xfrm>
          <a:prstGeom prst="rect">
            <a:avLst/>
          </a:prstGeom>
          <a:solidFill>
            <a:srgbClr val="E293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
          <p:cNvSpPr txBox="1"/>
          <p:nvPr>
            <p:ph type="title"/>
          </p:nvPr>
        </p:nvSpPr>
        <p:spPr>
          <a:xfrm>
            <a:off x="1092200" y="1885125"/>
            <a:ext cx="3314700" cy="2093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fr-FR"/>
              <a:t>Ordre du jour</a:t>
            </a:r>
            <a:endParaRPr/>
          </a:p>
        </p:txBody>
      </p:sp>
      <p:sp>
        <p:nvSpPr>
          <p:cNvPr id="197" name="Google Shape;197;p2"/>
          <p:cNvSpPr txBox="1"/>
          <p:nvPr>
            <p:ph idx="1" type="body"/>
          </p:nvPr>
        </p:nvSpPr>
        <p:spPr>
          <a:xfrm>
            <a:off x="6042523" y="348713"/>
            <a:ext cx="5130300" cy="4868100"/>
          </a:xfrm>
          <a:prstGeom prst="rect">
            <a:avLst/>
          </a:prstGeom>
          <a:noFill/>
          <a:ln>
            <a:noFill/>
          </a:ln>
        </p:spPr>
        <p:txBody>
          <a:bodyPr anchorCtr="0" anchor="ctr" bIns="45700" lIns="0" spcFirstLastPara="1" rIns="0" wrap="square" tIns="45700">
            <a:normAutofit/>
          </a:bodyPr>
          <a:lstStyle/>
          <a:p>
            <a:pPr indent="0" lvl="0" marL="0" rtl="0" algn="l">
              <a:lnSpc>
                <a:spcPct val="100000"/>
              </a:lnSpc>
              <a:spcBef>
                <a:spcPts val="0"/>
              </a:spcBef>
              <a:spcAft>
                <a:spcPts val="0"/>
              </a:spcAft>
              <a:buSzPts val="2000"/>
              <a:buNone/>
            </a:pPr>
            <a:r>
              <a:rPr b="1" lang="fr-FR"/>
              <a:t>Présentation Equipe</a:t>
            </a:r>
            <a:endParaRPr/>
          </a:p>
          <a:p>
            <a:pPr indent="0" lvl="0" marL="0" rtl="0" algn="l">
              <a:lnSpc>
                <a:spcPct val="100000"/>
              </a:lnSpc>
              <a:spcBef>
                <a:spcPts val="0"/>
              </a:spcBef>
              <a:spcAft>
                <a:spcPts val="0"/>
              </a:spcAft>
              <a:buSzPts val="2000"/>
              <a:buNone/>
            </a:pPr>
            <a:r>
              <a:t/>
            </a:r>
            <a:endParaRPr b="1"/>
          </a:p>
          <a:p>
            <a:pPr indent="0" lvl="0" marL="0" rtl="0" algn="l">
              <a:lnSpc>
                <a:spcPct val="100000"/>
              </a:lnSpc>
              <a:spcBef>
                <a:spcPts val="0"/>
              </a:spcBef>
              <a:spcAft>
                <a:spcPts val="0"/>
              </a:spcAft>
              <a:buSzPts val="2000"/>
              <a:buNone/>
            </a:pPr>
            <a:r>
              <a:rPr b="1" lang="fr-FR"/>
              <a:t>Problématique</a:t>
            </a:r>
            <a:endParaRPr/>
          </a:p>
          <a:p>
            <a:pPr indent="0" lvl="0" marL="0" rtl="0" algn="l">
              <a:lnSpc>
                <a:spcPct val="100000"/>
              </a:lnSpc>
              <a:spcBef>
                <a:spcPts val="0"/>
              </a:spcBef>
              <a:spcAft>
                <a:spcPts val="0"/>
              </a:spcAft>
              <a:buSzPts val="2000"/>
              <a:buNone/>
            </a:pPr>
            <a:r>
              <a:t/>
            </a:r>
            <a:endParaRPr b="1"/>
          </a:p>
          <a:p>
            <a:pPr indent="0" lvl="0" marL="0" rtl="0" algn="l">
              <a:lnSpc>
                <a:spcPct val="100000"/>
              </a:lnSpc>
              <a:spcBef>
                <a:spcPts val="0"/>
              </a:spcBef>
              <a:spcAft>
                <a:spcPts val="0"/>
              </a:spcAft>
              <a:buSzPts val="2000"/>
              <a:buNone/>
            </a:pPr>
            <a:r>
              <a:rPr b="1" lang="fr-FR"/>
              <a:t>Contexte Immobilier en Espagne</a:t>
            </a:r>
            <a:endParaRPr/>
          </a:p>
          <a:p>
            <a:pPr indent="0" lvl="0" marL="0" rtl="0" algn="l">
              <a:lnSpc>
                <a:spcPct val="100000"/>
              </a:lnSpc>
              <a:spcBef>
                <a:spcPts val="0"/>
              </a:spcBef>
              <a:spcAft>
                <a:spcPts val="0"/>
              </a:spcAft>
              <a:buSzPts val="2000"/>
              <a:buNone/>
            </a:pPr>
            <a:r>
              <a:t/>
            </a:r>
            <a:endParaRPr/>
          </a:p>
          <a:p>
            <a:pPr indent="0" lvl="0" marL="0" rtl="0" algn="l">
              <a:lnSpc>
                <a:spcPct val="100000"/>
              </a:lnSpc>
              <a:spcBef>
                <a:spcPts val="0"/>
              </a:spcBef>
              <a:spcAft>
                <a:spcPts val="0"/>
              </a:spcAft>
              <a:buSzPts val="2000"/>
              <a:buNone/>
            </a:pPr>
            <a:r>
              <a:rPr b="1" lang="fr-FR"/>
              <a:t>Choix des régions pour notre analyse</a:t>
            </a:r>
            <a:endParaRPr/>
          </a:p>
          <a:p>
            <a:pPr indent="0" lvl="0" marL="0" rtl="0" algn="l">
              <a:lnSpc>
                <a:spcPct val="100000"/>
              </a:lnSpc>
              <a:spcBef>
                <a:spcPts val="0"/>
              </a:spcBef>
              <a:spcAft>
                <a:spcPts val="0"/>
              </a:spcAft>
              <a:buSzPts val="2000"/>
              <a:buNone/>
            </a:pPr>
            <a:r>
              <a:t/>
            </a:r>
            <a:endParaRPr b="1"/>
          </a:p>
          <a:p>
            <a:pPr indent="0" lvl="0" marL="0" rtl="0" algn="l">
              <a:lnSpc>
                <a:spcPct val="100000"/>
              </a:lnSpc>
              <a:spcBef>
                <a:spcPts val="0"/>
              </a:spcBef>
              <a:spcAft>
                <a:spcPts val="0"/>
              </a:spcAft>
              <a:buSzPts val="2000"/>
              <a:buNone/>
            </a:pPr>
            <a:r>
              <a:rPr b="1" lang="fr-FR"/>
              <a:t>Focus sur nos régions pour l’étude</a:t>
            </a:r>
            <a:endParaRPr/>
          </a:p>
          <a:p>
            <a:pPr indent="0" lvl="0" marL="0" rtl="0" algn="l">
              <a:lnSpc>
                <a:spcPct val="100000"/>
              </a:lnSpc>
              <a:spcBef>
                <a:spcPts val="0"/>
              </a:spcBef>
              <a:spcAft>
                <a:spcPts val="0"/>
              </a:spcAft>
              <a:buSzPts val="2000"/>
              <a:buNone/>
            </a:pPr>
            <a:r>
              <a:t/>
            </a:r>
            <a:endParaRPr b="1"/>
          </a:p>
          <a:p>
            <a:pPr indent="0" lvl="0" marL="0" rtl="0" algn="l">
              <a:lnSpc>
                <a:spcPct val="100000"/>
              </a:lnSpc>
              <a:spcBef>
                <a:spcPts val="0"/>
              </a:spcBef>
              <a:spcAft>
                <a:spcPts val="0"/>
              </a:spcAft>
              <a:buSzPts val="2000"/>
              <a:buNone/>
            </a:pPr>
            <a:r>
              <a:rPr b="1" lang="fr-FR"/>
              <a:t>Recommandations</a:t>
            </a:r>
            <a:endParaRPr/>
          </a:p>
        </p:txBody>
      </p:sp>
      <p:sp>
        <p:nvSpPr>
          <p:cNvPr descr="Poignée de main" id="198" name="Google Shape;198;p2"/>
          <p:cNvSpPr/>
          <p:nvPr/>
        </p:nvSpPr>
        <p:spPr>
          <a:xfrm>
            <a:off x="5344688" y="4143641"/>
            <a:ext cx="499500" cy="4995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Graphique à barres" id="199" name="Google Shape;199;p2"/>
          <p:cNvSpPr/>
          <p:nvPr/>
        </p:nvSpPr>
        <p:spPr>
          <a:xfrm>
            <a:off x="5344653" y="2261151"/>
            <a:ext cx="499500" cy="499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Groupe" id="200" name="Google Shape;200;p2"/>
          <p:cNvSpPr/>
          <p:nvPr/>
        </p:nvSpPr>
        <p:spPr>
          <a:xfrm>
            <a:off x="5344653" y="1056411"/>
            <a:ext cx="499424" cy="49942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Aide" id="201" name="Google Shape;201;p2"/>
          <p:cNvSpPr/>
          <p:nvPr/>
        </p:nvSpPr>
        <p:spPr>
          <a:xfrm>
            <a:off x="5344653" y="1605737"/>
            <a:ext cx="499500" cy="499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Bar chart" id="202" name="Google Shape;202;p2"/>
          <p:cNvSpPr/>
          <p:nvPr/>
        </p:nvSpPr>
        <p:spPr>
          <a:xfrm>
            <a:off x="5623700" y="3855571"/>
            <a:ext cx="360163" cy="389121"/>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Graphique à barres" id="203" name="Google Shape;203;p2"/>
          <p:cNvSpPr/>
          <p:nvPr/>
        </p:nvSpPr>
        <p:spPr>
          <a:xfrm>
            <a:off x="5344653" y="2907424"/>
            <a:ext cx="499500" cy="499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descr="Graphique à barres" id="204" name="Google Shape;204;p2"/>
          <p:cNvSpPr/>
          <p:nvPr/>
        </p:nvSpPr>
        <p:spPr>
          <a:xfrm>
            <a:off x="5344651" y="3553706"/>
            <a:ext cx="499500" cy="4995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df40ef975a_0_6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t>Ce que l’on doit retenir</a:t>
            </a:r>
            <a:endParaRPr/>
          </a:p>
        </p:txBody>
      </p:sp>
      <p:sp>
        <p:nvSpPr>
          <p:cNvPr id="368" name="Google Shape;368;g2df40ef975a_0_65"/>
          <p:cNvSpPr txBox="1"/>
          <p:nvPr>
            <p:ph idx="1" type="body"/>
          </p:nvPr>
        </p:nvSpPr>
        <p:spPr>
          <a:xfrm>
            <a:off x="1216548" y="2108201"/>
            <a:ext cx="10058400" cy="3760800"/>
          </a:xfrm>
          <a:prstGeom prst="rect">
            <a:avLst/>
          </a:prstGeom>
          <a:noFill/>
          <a:ln>
            <a:noFill/>
          </a:ln>
        </p:spPr>
        <p:txBody>
          <a:bodyPr anchorCtr="0" anchor="t" bIns="45700" lIns="0" spcFirstLastPara="1" rIns="0" wrap="square" tIns="45700">
            <a:normAutofit fontScale="85000" lnSpcReduction="20000"/>
          </a:bodyPr>
          <a:lstStyle/>
          <a:p>
            <a:pPr indent="0" lvl="0" marL="0" rtl="0" algn="l">
              <a:lnSpc>
                <a:spcPct val="100000"/>
              </a:lnSpc>
              <a:spcBef>
                <a:spcPts val="1200"/>
              </a:spcBef>
              <a:spcAft>
                <a:spcPts val="0"/>
              </a:spcAft>
              <a:buSzPct val="64720"/>
              <a:buNone/>
            </a:pPr>
            <a:r>
              <a:rPr b="1" lang="fr-FR" sz="3272">
                <a:latin typeface="Arial"/>
                <a:ea typeface="Arial"/>
                <a:cs typeface="Arial"/>
                <a:sym typeface="Arial"/>
              </a:rPr>
              <a:t>Castille-et-Leon et Extremadura : </a:t>
            </a:r>
            <a:endParaRPr b="1" sz="3272">
              <a:latin typeface="Arial"/>
              <a:ea typeface="Arial"/>
              <a:cs typeface="Arial"/>
              <a:sym typeface="Arial"/>
            </a:endParaRPr>
          </a:p>
          <a:p>
            <a:pPr indent="0" lvl="0" marL="0" rtl="0" algn="l">
              <a:lnSpc>
                <a:spcPct val="100000"/>
              </a:lnSpc>
              <a:spcBef>
                <a:spcPts val="1200"/>
              </a:spcBef>
              <a:spcAft>
                <a:spcPts val="0"/>
              </a:spcAft>
              <a:buSzPct val="92071"/>
              <a:buNone/>
            </a:pPr>
            <a:r>
              <a:t/>
            </a:r>
            <a:endParaRPr b="1" sz="2300">
              <a:latin typeface="Arial"/>
              <a:ea typeface="Arial"/>
              <a:cs typeface="Arial"/>
              <a:sym typeface="Arial"/>
            </a:endParaRPr>
          </a:p>
          <a:p>
            <a:pPr indent="-351948" lvl="0" marL="457200" rtl="0" algn="l">
              <a:lnSpc>
                <a:spcPct val="100000"/>
              </a:lnSpc>
              <a:spcBef>
                <a:spcPts val="1200"/>
              </a:spcBef>
              <a:spcAft>
                <a:spcPts val="0"/>
              </a:spcAft>
              <a:buSzPct val="91304"/>
              <a:buFont typeface="Arial"/>
              <a:buChar char="●"/>
            </a:pPr>
            <a:r>
              <a:rPr b="1" lang="fr-FR" sz="2300">
                <a:latin typeface="Arial"/>
                <a:ea typeface="Arial"/>
                <a:cs typeface="Arial"/>
                <a:sym typeface="Arial"/>
              </a:rPr>
              <a:t>Taux de Risque / Rendement </a:t>
            </a:r>
            <a:r>
              <a:rPr b="1" lang="fr-FR" sz="2300">
                <a:solidFill>
                  <a:srgbClr val="00FF00"/>
                </a:solidFill>
                <a:latin typeface="Arial"/>
                <a:ea typeface="Arial"/>
                <a:cs typeface="Arial"/>
                <a:sym typeface="Arial"/>
              </a:rPr>
              <a:t>élevé</a:t>
            </a:r>
            <a:endParaRPr b="1" sz="2300">
              <a:solidFill>
                <a:srgbClr val="00FF00"/>
              </a:solidFill>
              <a:latin typeface="Arial"/>
              <a:ea typeface="Arial"/>
              <a:cs typeface="Arial"/>
              <a:sym typeface="Arial"/>
            </a:endParaRPr>
          </a:p>
          <a:p>
            <a:pPr indent="0" lvl="0" marL="457200" rtl="0" algn="l">
              <a:lnSpc>
                <a:spcPct val="100000"/>
              </a:lnSpc>
              <a:spcBef>
                <a:spcPts val="1200"/>
              </a:spcBef>
              <a:spcAft>
                <a:spcPts val="0"/>
              </a:spcAft>
              <a:buClr>
                <a:schemeClr val="dk1"/>
              </a:buClr>
              <a:buSzPct val="47826"/>
              <a:buFont typeface="Arial"/>
              <a:buNone/>
            </a:pPr>
            <a:r>
              <a:t/>
            </a:r>
            <a:endParaRPr b="1" sz="2300">
              <a:latin typeface="Arial"/>
              <a:ea typeface="Arial"/>
              <a:cs typeface="Arial"/>
              <a:sym typeface="Arial"/>
            </a:endParaRPr>
          </a:p>
          <a:p>
            <a:pPr indent="-351948" lvl="0" marL="457200" rtl="0" algn="l">
              <a:lnSpc>
                <a:spcPct val="100000"/>
              </a:lnSpc>
              <a:spcBef>
                <a:spcPts val="1200"/>
              </a:spcBef>
              <a:spcAft>
                <a:spcPts val="0"/>
              </a:spcAft>
              <a:buSzPct val="91304"/>
              <a:buFont typeface="Arial"/>
              <a:buChar char="●"/>
            </a:pPr>
            <a:r>
              <a:rPr b="1" lang="fr-FR" sz="2300">
                <a:latin typeface="Arial"/>
                <a:ea typeface="Arial"/>
                <a:cs typeface="Arial"/>
                <a:sym typeface="Arial"/>
              </a:rPr>
              <a:t>Taux de Volatilité / Rendement </a:t>
            </a:r>
            <a:r>
              <a:rPr b="1" lang="fr-FR" sz="2300">
                <a:solidFill>
                  <a:srgbClr val="00FF00"/>
                </a:solidFill>
                <a:latin typeface="Arial"/>
                <a:ea typeface="Arial"/>
                <a:cs typeface="Arial"/>
                <a:sym typeface="Arial"/>
              </a:rPr>
              <a:t>élevé</a:t>
            </a:r>
            <a:endParaRPr b="1" sz="2300">
              <a:solidFill>
                <a:srgbClr val="00FF00"/>
              </a:solidFill>
              <a:latin typeface="Arial"/>
              <a:ea typeface="Arial"/>
              <a:cs typeface="Arial"/>
              <a:sym typeface="Arial"/>
            </a:endParaRPr>
          </a:p>
          <a:p>
            <a:pPr indent="0" lvl="0" marL="457200" rtl="0" algn="l">
              <a:lnSpc>
                <a:spcPct val="100000"/>
              </a:lnSpc>
              <a:spcBef>
                <a:spcPts val="1200"/>
              </a:spcBef>
              <a:spcAft>
                <a:spcPts val="0"/>
              </a:spcAft>
              <a:buClr>
                <a:schemeClr val="dk1"/>
              </a:buClr>
              <a:buSzPct val="47826"/>
              <a:buFont typeface="Arial"/>
              <a:buNone/>
            </a:pPr>
            <a:r>
              <a:t/>
            </a:r>
            <a:endParaRPr b="1" sz="2300">
              <a:latin typeface="Arial"/>
              <a:ea typeface="Arial"/>
              <a:cs typeface="Arial"/>
              <a:sym typeface="Arial"/>
            </a:endParaRPr>
          </a:p>
          <a:p>
            <a:pPr indent="-351948" lvl="0" marL="457200" rtl="0" algn="l">
              <a:lnSpc>
                <a:spcPct val="100000"/>
              </a:lnSpc>
              <a:spcBef>
                <a:spcPts val="1200"/>
              </a:spcBef>
              <a:spcAft>
                <a:spcPts val="0"/>
              </a:spcAft>
              <a:buSzPct val="91304"/>
              <a:buFont typeface="Arial"/>
              <a:buChar char="●"/>
            </a:pPr>
            <a:r>
              <a:rPr b="1" lang="fr-FR" sz="2300">
                <a:latin typeface="Arial"/>
                <a:ea typeface="Arial"/>
                <a:cs typeface="Arial"/>
                <a:sym typeface="Arial"/>
              </a:rPr>
              <a:t>Corrélation avec la moyenne nationale </a:t>
            </a:r>
            <a:r>
              <a:rPr b="1" lang="fr-FR" sz="2300">
                <a:solidFill>
                  <a:srgbClr val="FF0000"/>
                </a:solidFill>
                <a:latin typeface="Arial"/>
                <a:ea typeface="Arial"/>
                <a:cs typeface="Arial"/>
                <a:sym typeface="Arial"/>
              </a:rPr>
              <a:t>faible</a:t>
            </a:r>
            <a:endParaRPr b="1" sz="2300">
              <a:solidFill>
                <a:srgbClr val="FF0000"/>
              </a:solidFill>
              <a:latin typeface="Arial"/>
              <a:ea typeface="Arial"/>
              <a:cs typeface="Arial"/>
              <a:sym typeface="Arial"/>
            </a:endParaRPr>
          </a:p>
          <a:p>
            <a:pPr indent="0" lvl="0" marL="457200" rtl="0" algn="l">
              <a:lnSpc>
                <a:spcPct val="100000"/>
              </a:lnSpc>
              <a:spcBef>
                <a:spcPts val="1200"/>
              </a:spcBef>
              <a:spcAft>
                <a:spcPts val="0"/>
              </a:spcAft>
              <a:buClr>
                <a:schemeClr val="dk1"/>
              </a:buClr>
              <a:buSzPct val="47826"/>
              <a:buFont typeface="Arial"/>
              <a:buNone/>
            </a:pPr>
            <a:r>
              <a:t/>
            </a:r>
            <a:endParaRPr b="1" sz="2300">
              <a:latin typeface="Arial"/>
              <a:ea typeface="Arial"/>
              <a:cs typeface="Arial"/>
              <a:sym typeface="Arial"/>
            </a:endParaRPr>
          </a:p>
          <a:p>
            <a:pPr indent="-351948" lvl="0" marL="457200" rtl="0" algn="l">
              <a:lnSpc>
                <a:spcPct val="100000"/>
              </a:lnSpc>
              <a:spcBef>
                <a:spcPts val="1200"/>
              </a:spcBef>
              <a:spcAft>
                <a:spcPts val="0"/>
              </a:spcAft>
              <a:buSzPct val="91304"/>
              <a:buFont typeface="Arial"/>
              <a:buChar char="●"/>
            </a:pPr>
            <a:r>
              <a:rPr b="1" lang="fr-FR" sz="2300">
                <a:latin typeface="Arial"/>
                <a:ea typeface="Arial"/>
                <a:cs typeface="Arial"/>
                <a:sym typeface="Arial"/>
              </a:rPr>
              <a:t>Taux de Croissance Annuel Composé </a:t>
            </a:r>
            <a:r>
              <a:rPr b="1" lang="fr-FR" sz="2300">
                <a:solidFill>
                  <a:srgbClr val="00FF00"/>
                </a:solidFill>
                <a:latin typeface="Arial"/>
                <a:ea typeface="Arial"/>
                <a:cs typeface="Arial"/>
                <a:sym typeface="Arial"/>
              </a:rPr>
              <a:t>élevé</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4"/>
          <p:cNvSpPr txBox="1"/>
          <p:nvPr>
            <p:ph type="title"/>
          </p:nvPr>
        </p:nvSpPr>
        <p:spPr>
          <a:xfrm>
            <a:off x="516578" y="1885125"/>
            <a:ext cx="3644456" cy="2093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b="1" lang="fr-FR"/>
              <a:t>Focus sur nos régions pour l’étude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6"/>
          <p:cNvSpPr/>
          <p:nvPr/>
        </p:nvSpPr>
        <p:spPr>
          <a:xfrm>
            <a:off x="9610725" y="6229350"/>
            <a:ext cx="581025" cy="342046"/>
          </a:xfrm>
          <a:prstGeom prst="rect">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1" name="Google Shape;381;p6"/>
          <p:cNvSpPr/>
          <p:nvPr/>
        </p:nvSpPr>
        <p:spPr>
          <a:xfrm>
            <a:off x="10663237" y="5791200"/>
            <a:ext cx="733425" cy="308316"/>
          </a:xfrm>
          <a:prstGeom prst="rect">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2" name="Google Shape;382;p6"/>
          <p:cNvSpPr/>
          <p:nvPr/>
        </p:nvSpPr>
        <p:spPr>
          <a:xfrm>
            <a:off x="10191750" y="5324901"/>
            <a:ext cx="733425" cy="313899"/>
          </a:xfrm>
          <a:prstGeom prst="rect">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3" name="Google Shape;383;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KPIs principaux Castilla y Leon</a:t>
            </a:r>
            <a:endParaRPr/>
          </a:p>
        </p:txBody>
      </p:sp>
      <p:pic>
        <p:nvPicPr>
          <p:cNvPr id="384" name="Google Shape;384;p6"/>
          <p:cNvPicPr preferRelativeResize="0"/>
          <p:nvPr/>
        </p:nvPicPr>
        <p:blipFill rotWithShape="1">
          <a:blip r:embed="rId3">
            <a:alphaModFix/>
          </a:blip>
          <a:srcRect b="0" l="0" r="0" t="0"/>
          <a:stretch/>
        </p:blipFill>
        <p:spPr>
          <a:xfrm>
            <a:off x="8191499" y="1929275"/>
            <a:ext cx="4000501" cy="3112711"/>
          </a:xfrm>
          <a:prstGeom prst="rect">
            <a:avLst/>
          </a:prstGeom>
          <a:noFill/>
          <a:ln>
            <a:noFill/>
          </a:ln>
        </p:spPr>
      </p:pic>
      <p:pic>
        <p:nvPicPr>
          <p:cNvPr id="385" name="Google Shape;385;p6"/>
          <p:cNvPicPr preferRelativeResize="0"/>
          <p:nvPr/>
        </p:nvPicPr>
        <p:blipFill rotWithShape="1">
          <a:blip r:embed="rId4">
            <a:alphaModFix/>
          </a:blip>
          <a:srcRect b="0" l="0" r="0" t="0"/>
          <a:stretch/>
        </p:blipFill>
        <p:spPr>
          <a:xfrm>
            <a:off x="639669" y="1929275"/>
            <a:ext cx="7351805" cy="4170241"/>
          </a:xfrm>
          <a:prstGeom prst="rect">
            <a:avLst/>
          </a:prstGeom>
          <a:noFill/>
          <a:ln>
            <a:noFill/>
          </a:ln>
        </p:spPr>
      </p:pic>
      <p:sp>
        <p:nvSpPr>
          <p:cNvPr id="386" name="Google Shape;386;p6"/>
          <p:cNvSpPr txBox="1"/>
          <p:nvPr/>
        </p:nvSpPr>
        <p:spPr>
          <a:xfrm>
            <a:off x="7724775" y="5324901"/>
            <a:ext cx="4000500" cy="12464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fr-FR" sz="1500" u="none" cap="none" strike="noStrike">
                <a:solidFill>
                  <a:srgbClr val="000000"/>
                </a:solidFill>
                <a:latin typeface="Helvetica Neue"/>
                <a:ea typeface="Helvetica Neue"/>
                <a:cs typeface="Helvetica Neue"/>
                <a:sym typeface="Helvetica Neue"/>
              </a:rPr>
              <a:t>Castilla y Leon CAGR 10y :  +9.28%</a:t>
            </a:r>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Arial"/>
              <a:buNone/>
            </a:pPr>
            <a:r>
              <a:rPr b="0" i="0" lang="fr-FR" sz="1500" u="none" cap="none" strike="noStrike">
                <a:solidFill>
                  <a:srgbClr val="000000"/>
                </a:solidFill>
                <a:latin typeface="Helvetica Neue"/>
                <a:ea typeface="Helvetica Neue"/>
                <a:cs typeface="Helvetica Neue"/>
                <a:sym typeface="Helvetica Neue"/>
              </a:rPr>
              <a:t>Correlation Moyenne Nationale :   41.78%</a:t>
            </a:r>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Arial"/>
              <a:buNone/>
            </a:pPr>
            <a:r>
              <a:rPr b="0" i="0" lang="fr-FR" sz="1500" u="none" cap="none" strike="noStrike">
                <a:solidFill>
                  <a:srgbClr val="000000"/>
                </a:solidFill>
                <a:latin typeface="Helvetica Neue"/>
                <a:ea typeface="Helvetica Neue"/>
                <a:cs typeface="Helvetica Neue"/>
                <a:sym typeface="Helvetica Neue"/>
              </a:rPr>
              <a:t>Risque/Rendement :   2.52</a:t>
            </a:r>
            <a:endParaRPr b="0"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
          <p:cNvSpPr/>
          <p:nvPr/>
        </p:nvSpPr>
        <p:spPr>
          <a:xfrm>
            <a:off x="10610849" y="5824323"/>
            <a:ext cx="704850" cy="247650"/>
          </a:xfrm>
          <a:prstGeom prst="rect">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7"/>
          <p:cNvSpPr/>
          <p:nvPr/>
        </p:nvSpPr>
        <p:spPr>
          <a:xfrm>
            <a:off x="10191749" y="5372524"/>
            <a:ext cx="704850" cy="247650"/>
          </a:xfrm>
          <a:prstGeom prst="rect">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4" name="Google Shape;394;p7"/>
          <p:cNvSpPr/>
          <p:nvPr/>
        </p:nvSpPr>
        <p:spPr>
          <a:xfrm>
            <a:off x="9582150" y="6297446"/>
            <a:ext cx="704850" cy="247650"/>
          </a:xfrm>
          <a:prstGeom prst="rect">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7"/>
          <p:cNvSpPr txBox="1"/>
          <p:nvPr>
            <p:ph type="title"/>
          </p:nvPr>
        </p:nvSpPr>
        <p:spPr>
          <a:xfrm>
            <a:off x="1097280" y="26755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KPIs principaux Extremadura</a:t>
            </a:r>
            <a:endParaRPr/>
          </a:p>
        </p:txBody>
      </p:sp>
      <p:pic>
        <p:nvPicPr>
          <p:cNvPr id="396" name="Google Shape;396;p7"/>
          <p:cNvPicPr preferRelativeResize="0"/>
          <p:nvPr/>
        </p:nvPicPr>
        <p:blipFill rotWithShape="1">
          <a:blip r:embed="rId3">
            <a:alphaModFix/>
          </a:blip>
          <a:srcRect b="0" l="0" r="0" t="0"/>
          <a:stretch/>
        </p:blipFill>
        <p:spPr>
          <a:xfrm>
            <a:off x="8191499" y="1929275"/>
            <a:ext cx="4000501" cy="3112711"/>
          </a:xfrm>
          <a:prstGeom prst="rect">
            <a:avLst/>
          </a:prstGeom>
          <a:noFill/>
          <a:ln>
            <a:noFill/>
          </a:ln>
        </p:spPr>
      </p:pic>
      <p:sp>
        <p:nvSpPr>
          <p:cNvPr id="397" name="Google Shape;397;p7"/>
          <p:cNvSpPr txBox="1"/>
          <p:nvPr/>
        </p:nvSpPr>
        <p:spPr>
          <a:xfrm>
            <a:off x="7724775" y="5324901"/>
            <a:ext cx="3714750" cy="12464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Extremadura CAGR 10y :     +8.80%</a:t>
            </a:r>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Correlation Moyenne Nationale :  38.96%</a:t>
            </a:r>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Risque/Rendement :   2.20</a:t>
            </a:r>
            <a:endParaRPr b="0" i="0" sz="1500" u="none" cap="none" strike="noStrike">
              <a:solidFill>
                <a:srgbClr val="000000"/>
              </a:solidFill>
              <a:latin typeface="Helvetica Neue"/>
              <a:ea typeface="Helvetica Neue"/>
              <a:cs typeface="Helvetica Neue"/>
              <a:sym typeface="Helvetica Neue"/>
            </a:endParaRPr>
          </a:p>
        </p:txBody>
      </p:sp>
      <p:pic>
        <p:nvPicPr>
          <p:cNvPr id="398" name="Google Shape;398;p7"/>
          <p:cNvPicPr preferRelativeResize="0"/>
          <p:nvPr/>
        </p:nvPicPr>
        <p:blipFill rotWithShape="1">
          <a:blip r:embed="rId4">
            <a:alphaModFix/>
          </a:blip>
          <a:srcRect b="0" l="0" r="0" t="0"/>
          <a:stretch/>
        </p:blipFill>
        <p:spPr>
          <a:xfrm>
            <a:off x="398961" y="1910225"/>
            <a:ext cx="7325814" cy="41617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8"/>
          <p:cNvSpPr/>
          <p:nvPr/>
        </p:nvSpPr>
        <p:spPr>
          <a:xfrm>
            <a:off x="9648825" y="6286499"/>
            <a:ext cx="742950" cy="260575"/>
          </a:xfrm>
          <a:prstGeom prst="rect">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8"/>
          <p:cNvSpPr/>
          <p:nvPr/>
        </p:nvSpPr>
        <p:spPr>
          <a:xfrm>
            <a:off x="10572750" y="5791200"/>
            <a:ext cx="742950" cy="313898"/>
          </a:xfrm>
          <a:prstGeom prst="rect">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6" name="Google Shape;406;p8"/>
          <p:cNvSpPr/>
          <p:nvPr/>
        </p:nvSpPr>
        <p:spPr>
          <a:xfrm>
            <a:off x="9448799" y="5324902"/>
            <a:ext cx="742950" cy="313898"/>
          </a:xfrm>
          <a:prstGeom prst="rect">
            <a:avLst/>
          </a:prstGeom>
          <a:solidFill>
            <a:srgbClr val="FFC0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8"/>
          <p:cNvSpPr txBox="1"/>
          <p:nvPr>
            <p:ph type="title"/>
          </p:nvPr>
        </p:nvSpPr>
        <p:spPr>
          <a:xfrm>
            <a:off x="1097280" y="26755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KPIs principaux Madrid</a:t>
            </a:r>
            <a:endParaRPr/>
          </a:p>
        </p:txBody>
      </p:sp>
      <p:pic>
        <p:nvPicPr>
          <p:cNvPr id="408" name="Google Shape;408;p8"/>
          <p:cNvPicPr preferRelativeResize="0"/>
          <p:nvPr/>
        </p:nvPicPr>
        <p:blipFill rotWithShape="1">
          <a:blip r:embed="rId3">
            <a:alphaModFix/>
          </a:blip>
          <a:srcRect b="0" l="0" r="0" t="0"/>
          <a:stretch/>
        </p:blipFill>
        <p:spPr>
          <a:xfrm>
            <a:off x="477772" y="1944330"/>
            <a:ext cx="7170803" cy="4288847"/>
          </a:xfrm>
          <a:prstGeom prst="rect">
            <a:avLst/>
          </a:prstGeom>
          <a:noFill/>
          <a:ln>
            <a:noFill/>
          </a:ln>
        </p:spPr>
      </p:pic>
      <p:sp>
        <p:nvSpPr>
          <p:cNvPr id="409" name="Google Shape;409;p8"/>
          <p:cNvSpPr txBox="1"/>
          <p:nvPr/>
        </p:nvSpPr>
        <p:spPr>
          <a:xfrm>
            <a:off x="7724775" y="5324902"/>
            <a:ext cx="3989453" cy="12464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Madrid CAGR 10y:  +2.68%</a:t>
            </a:r>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Correlation Moyenne Nationale :  78.52%</a:t>
            </a:r>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0" i="0" lang="fr-FR" sz="1500" u="none" cap="none" strike="noStrike">
                <a:solidFill>
                  <a:srgbClr val="000000"/>
                </a:solidFill>
                <a:latin typeface="Helvetica Neue"/>
                <a:ea typeface="Helvetica Neue"/>
                <a:cs typeface="Helvetica Neue"/>
                <a:sym typeface="Helvetica Neue"/>
              </a:rPr>
              <a:t>Risque/récompense :   1.08</a:t>
            </a:r>
            <a:endParaRPr b="0" i="0" sz="1500" u="none" cap="none" strike="noStrike">
              <a:solidFill>
                <a:srgbClr val="000000"/>
              </a:solidFill>
              <a:latin typeface="Helvetica Neue"/>
              <a:ea typeface="Helvetica Neue"/>
              <a:cs typeface="Helvetica Neue"/>
              <a:sym typeface="Helvetica Neue"/>
            </a:endParaRPr>
          </a:p>
        </p:txBody>
      </p:sp>
      <p:pic>
        <p:nvPicPr>
          <p:cNvPr id="410" name="Google Shape;410;p8"/>
          <p:cNvPicPr preferRelativeResize="0"/>
          <p:nvPr/>
        </p:nvPicPr>
        <p:blipFill rotWithShape="1">
          <a:blip r:embed="rId4">
            <a:alphaModFix/>
          </a:blip>
          <a:srcRect b="0" l="714" r="0" t="0"/>
          <a:stretch/>
        </p:blipFill>
        <p:spPr>
          <a:xfrm>
            <a:off x="8191499" y="1967589"/>
            <a:ext cx="4000501" cy="31721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0"/>
          <p:cNvSpPr txBox="1"/>
          <p:nvPr>
            <p:ph type="title"/>
          </p:nvPr>
        </p:nvSpPr>
        <p:spPr>
          <a:xfrm>
            <a:off x="0" y="1885125"/>
            <a:ext cx="4448014" cy="2093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fr-FR"/>
              <a:t> Plan d’action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Grandes régions, valeurs sûres?</a:t>
            </a:r>
            <a:endParaRPr/>
          </a:p>
        </p:txBody>
      </p:sp>
      <p:sp>
        <p:nvSpPr>
          <p:cNvPr id="423" name="Google Shape;423;p21"/>
          <p:cNvSpPr txBox="1"/>
          <p:nvPr/>
        </p:nvSpPr>
        <p:spPr>
          <a:xfrm>
            <a:off x="1385887" y="2495550"/>
            <a:ext cx="9420225" cy="30469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fr-FR" sz="2400" u="none" cap="none" strike="noStrike">
                <a:solidFill>
                  <a:srgbClr val="000000"/>
                </a:solidFill>
                <a:latin typeface="Arial"/>
                <a:ea typeface="Arial"/>
                <a:cs typeface="Arial"/>
                <a:sym typeface="Arial"/>
              </a:rPr>
              <a:t>Il y a des Nouvelles régions qu’ont montre plus de fiabilité dans temps de crise (Extremadura et Castilla y Leon)</a:t>
            </a:r>
            <a:endParaRPr/>
          </a:p>
          <a:p>
            <a:pPr indent="-133350" lvl="0" marL="2857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fr-FR" sz="2400" u="none" cap="none" strike="noStrike">
                <a:solidFill>
                  <a:srgbClr val="000000"/>
                </a:solidFill>
                <a:latin typeface="Arial"/>
                <a:ea typeface="Arial"/>
                <a:cs typeface="Arial"/>
                <a:sym typeface="Arial"/>
              </a:rPr>
              <a:t>L’importance de diversifier le risque lorsqu’on construit notre portefeuille.</a:t>
            </a:r>
            <a:endParaRPr/>
          </a:p>
          <a:p>
            <a:pPr indent="-133350" lvl="0" marL="2857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fr-FR" sz="2400" u="none" cap="none" strike="noStrike">
                <a:solidFill>
                  <a:srgbClr val="000000"/>
                </a:solidFill>
                <a:latin typeface="Arial"/>
                <a:ea typeface="Arial"/>
                <a:cs typeface="Arial"/>
                <a:sym typeface="Arial"/>
              </a:rPr>
              <a:t>L’importance de l’analyse macroéconomique a lors de choisir la région a investir.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22"/>
          <p:cNvSpPr/>
          <p:nvPr/>
        </p:nvSpPr>
        <p:spPr>
          <a:xfrm>
            <a:off x="3175" y="6400800"/>
            <a:ext cx="12188825" cy="457200"/>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30" name="Google Shape;430;p22"/>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431" name="Google Shape;431;p22"/>
          <p:cNvSpPr/>
          <p:nvPr/>
        </p:nvSpPr>
        <p:spPr>
          <a:xfrm>
            <a:off x="1507"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22"/>
          <p:cNvSpPr txBox="1"/>
          <p:nvPr>
            <p:ph type="title"/>
          </p:nvPr>
        </p:nvSpPr>
        <p:spPr>
          <a:xfrm>
            <a:off x="1097280" y="758952"/>
            <a:ext cx="10058400" cy="38921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9600"/>
              <a:buFont typeface="Calibri"/>
              <a:buNone/>
            </a:pPr>
            <a:r>
              <a:rPr lang="fr-FR" sz="9600">
                <a:solidFill>
                  <a:srgbClr val="FFFFFF"/>
                </a:solidFill>
                <a:latin typeface="Calibri"/>
                <a:ea typeface="Calibri"/>
                <a:cs typeface="Calibri"/>
                <a:sym typeface="Calibri"/>
              </a:rPr>
              <a:t>Merci</a:t>
            </a:r>
            <a:endParaRPr/>
          </a:p>
        </p:txBody>
      </p:sp>
      <p:sp>
        <p:nvSpPr>
          <p:cNvPr id="433" name="Google Shape;433;p22"/>
          <p:cNvSpPr/>
          <p:nvPr/>
        </p:nvSpPr>
        <p:spPr>
          <a:xfrm>
            <a:off x="1507" y="4953000"/>
            <a:ext cx="12188952" cy="1905000"/>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22"/>
          <p:cNvSpPr txBox="1"/>
          <p:nvPr>
            <p:ph idx="1" type="body"/>
          </p:nvPr>
        </p:nvSpPr>
        <p:spPr>
          <a:xfrm>
            <a:off x="1100051" y="52252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fr-FR" sz="2400" cap="none">
                <a:solidFill>
                  <a:srgbClr val="FFFFFF"/>
                </a:solidFill>
              </a:rPr>
              <a:t>DES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
          <p:cNvSpPr txBox="1"/>
          <p:nvPr>
            <p:ph type="title"/>
          </p:nvPr>
        </p:nvSpPr>
        <p:spPr>
          <a:xfrm>
            <a:off x="544449" y="1885125"/>
            <a:ext cx="3616500" cy="209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fr-FR"/>
              <a:t>Présentation Equipe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t>Equipe EL PROYECTO</a:t>
            </a:r>
            <a:endParaRPr/>
          </a:p>
        </p:txBody>
      </p:sp>
      <p:pic>
        <p:nvPicPr>
          <p:cNvPr descr="Une image contenant personne, Visage humain, chemise, sourire&#10;&#10;Description générée automatiquement" id="217" name="Google Shape;217;p4"/>
          <p:cNvPicPr preferRelativeResize="0"/>
          <p:nvPr/>
        </p:nvPicPr>
        <p:blipFill rotWithShape="1">
          <a:blip r:embed="rId3">
            <a:alphaModFix/>
          </a:blip>
          <a:srcRect b="0" l="0" r="0" t="0"/>
          <a:stretch/>
        </p:blipFill>
        <p:spPr>
          <a:xfrm>
            <a:off x="2107410" y="1943100"/>
            <a:ext cx="7666910" cy="431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
          <p:cNvSpPr txBox="1"/>
          <p:nvPr>
            <p:ph type="title"/>
          </p:nvPr>
        </p:nvSpPr>
        <p:spPr>
          <a:xfrm>
            <a:off x="516578" y="1885125"/>
            <a:ext cx="3644456" cy="2093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fr-FR"/>
              <a:t>Problématique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720125e717_0_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Calibri"/>
              <a:buNone/>
            </a:pPr>
            <a:r>
              <a:rPr lang="fr-FR">
                <a:solidFill>
                  <a:srgbClr val="404040"/>
                </a:solidFill>
              </a:rPr>
              <a:t>Faire le bon choix</a:t>
            </a:r>
            <a:endParaRPr/>
          </a:p>
        </p:txBody>
      </p:sp>
      <p:sp>
        <p:nvSpPr>
          <p:cNvPr id="230" name="Google Shape;230;g2720125e717_0_7"/>
          <p:cNvSpPr txBox="1"/>
          <p:nvPr/>
        </p:nvSpPr>
        <p:spPr>
          <a:xfrm>
            <a:off x="948825" y="2502150"/>
            <a:ext cx="9858000" cy="1385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fr-FR" sz="2600" u="none" cap="none" strike="noStrike">
                <a:solidFill>
                  <a:srgbClr val="3F3F3F"/>
                </a:solidFill>
                <a:latin typeface="Calibri"/>
                <a:ea typeface="Calibri"/>
                <a:cs typeface="Calibri"/>
                <a:sym typeface="Calibri"/>
              </a:rPr>
              <a:t>“L’immobilier ne peut pas être perdu ou volé, et il ne peut pas être emporté. Acheté avec bon sens, payé en totalité et géré avec raison, il est le placement le plus sûr au monde.”</a:t>
            </a:r>
            <a:endParaRPr b="1" i="0" sz="2600" u="none" cap="none" strike="noStrike">
              <a:solidFill>
                <a:srgbClr val="3F3F3F"/>
              </a:solidFill>
              <a:latin typeface="Calibri"/>
              <a:ea typeface="Calibri"/>
              <a:cs typeface="Calibri"/>
              <a:sym typeface="Calibri"/>
            </a:endParaRPr>
          </a:p>
        </p:txBody>
      </p:sp>
      <p:sp>
        <p:nvSpPr>
          <p:cNvPr id="231" name="Google Shape;231;g2720125e717_0_7"/>
          <p:cNvSpPr txBox="1"/>
          <p:nvPr/>
        </p:nvSpPr>
        <p:spPr>
          <a:xfrm>
            <a:off x="8602850" y="5314750"/>
            <a:ext cx="31041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fr-FR" sz="2300" u="none" cap="none" strike="noStrike">
                <a:solidFill>
                  <a:srgbClr val="3F3F3F"/>
                </a:solidFill>
                <a:latin typeface="Calibri"/>
                <a:ea typeface="Calibri"/>
                <a:cs typeface="Calibri"/>
                <a:sym typeface="Calibri"/>
              </a:rPr>
              <a:t>Franklin Roosevelt</a:t>
            </a:r>
            <a:endParaRPr b="1" i="0" sz="2300" u="none" cap="none" strike="noStrike">
              <a:solidFill>
                <a:srgbClr val="3F3F3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720125e717_0_23"/>
          <p:cNvSpPr txBox="1"/>
          <p:nvPr>
            <p:ph type="title"/>
          </p:nvPr>
        </p:nvSpPr>
        <p:spPr>
          <a:xfrm>
            <a:off x="1097275" y="286600"/>
            <a:ext cx="107082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solidFill>
                  <a:srgbClr val="404040"/>
                </a:solidFill>
              </a:rPr>
              <a:t>Partons à la découverte de l’immobilier en Espagne !</a:t>
            </a:r>
            <a:endParaRPr/>
          </a:p>
        </p:txBody>
      </p:sp>
      <p:pic>
        <p:nvPicPr>
          <p:cNvPr id="238" name="Google Shape;238;g2720125e717_0_23"/>
          <p:cNvPicPr preferRelativeResize="0"/>
          <p:nvPr/>
        </p:nvPicPr>
        <p:blipFill rotWithShape="1">
          <a:blip r:embed="rId3">
            <a:alphaModFix/>
          </a:blip>
          <a:srcRect b="0" l="0" r="0" t="0"/>
          <a:stretch/>
        </p:blipFill>
        <p:spPr>
          <a:xfrm>
            <a:off x="0" y="2672137"/>
            <a:ext cx="12191999" cy="1513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0"/>
          <p:cNvSpPr txBox="1"/>
          <p:nvPr>
            <p:ph type="title"/>
          </p:nvPr>
        </p:nvSpPr>
        <p:spPr>
          <a:xfrm>
            <a:off x="516578" y="1885125"/>
            <a:ext cx="3644456" cy="2093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b="1" lang="fr-FR"/>
              <a:t>Contexte Immobilier </a:t>
            </a:r>
            <a:r>
              <a:rPr lang="fr-FR"/>
              <a:t>National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720125e717_0_3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fr-FR">
                <a:solidFill>
                  <a:srgbClr val="404040"/>
                </a:solidFill>
              </a:rPr>
              <a:t>Un pays qui a été touché de plein fouet par des crises !</a:t>
            </a:r>
            <a:endParaRPr/>
          </a:p>
        </p:txBody>
      </p:sp>
      <p:pic>
        <p:nvPicPr>
          <p:cNvPr id="251" name="Google Shape;251;g2720125e717_0_36"/>
          <p:cNvPicPr preferRelativeResize="0"/>
          <p:nvPr/>
        </p:nvPicPr>
        <p:blipFill rotWithShape="1">
          <a:blip r:embed="rId3">
            <a:alphaModFix/>
          </a:blip>
          <a:srcRect b="0" l="0" r="0" t="0"/>
          <a:stretch/>
        </p:blipFill>
        <p:spPr>
          <a:xfrm>
            <a:off x="152400" y="1889803"/>
            <a:ext cx="11887200" cy="42804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2024-05-21T08:58:26Z</dcterms:created>
  <dc:creator>Frédéric Sanh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